
<file path=[Content_Types].xml><?xml version="1.0" encoding="utf-8"?>
<Types xmlns="http://schemas.openxmlformats.org/package/2006/content-types">
  <Default Extension="xml" ContentType="application/xml"/>
  <Default Extension="xlsx" ContentType="application/vnd.openxmlformats-officedocument.spreadsheetml.sheet"/>
  <Default Extension="gif" ContentType="image/gif"/>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notesSlides/notesSlide7.xml" ContentType="application/vnd.openxmlformats-officedocument.presentationml.notesSl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theme/themeOverride9.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756" r:id="rId2"/>
    <p:sldMasterId id="2147483768" r:id="rId3"/>
  </p:sldMasterIdLst>
  <p:notesMasterIdLst>
    <p:notesMasterId r:id="rId19"/>
  </p:notesMasterIdLst>
  <p:handoutMasterIdLst>
    <p:handoutMasterId r:id="rId20"/>
  </p:handoutMasterIdLst>
  <p:sldIdLst>
    <p:sldId id="256" r:id="rId4"/>
    <p:sldId id="272" r:id="rId5"/>
    <p:sldId id="257" r:id="rId6"/>
    <p:sldId id="258" r:id="rId7"/>
    <p:sldId id="269" r:id="rId8"/>
    <p:sldId id="270" r:id="rId9"/>
    <p:sldId id="274" r:id="rId10"/>
    <p:sldId id="275" r:id="rId11"/>
    <p:sldId id="260" r:id="rId12"/>
    <p:sldId id="268" r:id="rId13"/>
    <p:sldId id="263" r:id="rId14"/>
    <p:sldId id="264" r:id="rId15"/>
    <p:sldId id="276" r:id="rId16"/>
    <p:sldId id="273" r:id="rId17"/>
    <p:sldId id="261" r:id="rId18"/>
  </p:sldIdLst>
  <p:sldSz cx="9144000" cy="6858000" type="screen4x3"/>
  <p:notesSz cx="7010400" cy="9296400"/>
  <p:defaultTextStyle>
    <a:defPPr>
      <a:defRPr lang="en-US"/>
    </a:defPPr>
    <a:lvl1pPr algn="l" rtl="0" fontAlgn="base">
      <a:spcBef>
        <a:spcPct val="0"/>
      </a:spcBef>
      <a:spcAft>
        <a:spcPct val="0"/>
      </a:spcAft>
      <a:defRPr sz="3000" kern="1200">
        <a:solidFill>
          <a:schemeClr val="tx1"/>
        </a:solidFill>
        <a:latin typeface="Times" pitchFamily="18" charset="0"/>
        <a:ea typeface="+mn-ea"/>
        <a:cs typeface="Arial" charset="0"/>
      </a:defRPr>
    </a:lvl1pPr>
    <a:lvl2pPr marL="457200" algn="l" rtl="0" fontAlgn="base">
      <a:spcBef>
        <a:spcPct val="0"/>
      </a:spcBef>
      <a:spcAft>
        <a:spcPct val="0"/>
      </a:spcAft>
      <a:defRPr sz="3000" kern="1200">
        <a:solidFill>
          <a:schemeClr val="tx1"/>
        </a:solidFill>
        <a:latin typeface="Times" pitchFamily="18" charset="0"/>
        <a:ea typeface="+mn-ea"/>
        <a:cs typeface="Arial" charset="0"/>
      </a:defRPr>
    </a:lvl2pPr>
    <a:lvl3pPr marL="914400" algn="l" rtl="0" fontAlgn="base">
      <a:spcBef>
        <a:spcPct val="0"/>
      </a:spcBef>
      <a:spcAft>
        <a:spcPct val="0"/>
      </a:spcAft>
      <a:defRPr sz="3000" kern="1200">
        <a:solidFill>
          <a:schemeClr val="tx1"/>
        </a:solidFill>
        <a:latin typeface="Times" pitchFamily="18" charset="0"/>
        <a:ea typeface="+mn-ea"/>
        <a:cs typeface="Arial" charset="0"/>
      </a:defRPr>
    </a:lvl3pPr>
    <a:lvl4pPr marL="1371600" algn="l" rtl="0" fontAlgn="base">
      <a:spcBef>
        <a:spcPct val="0"/>
      </a:spcBef>
      <a:spcAft>
        <a:spcPct val="0"/>
      </a:spcAft>
      <a:defRPr sz="3000" kern="1200">
        <a:solidFill>
          <a:schemeClr val="tx1"/>
        </a:solidFill>
        <a:latin typeface="Times" pitchFamily="18" charset="0"/>
        <a:ea typeface="+mn-ea"/>
        <a:cs typeface="Arial" charset="0"/>
      </a:defRPr>
    </a:lvl4pPr>
    <a:lvl5pPr marL="1828800" algn="l" rtl="0" fontAlgn="base">
      <a:spcBef>
        <a:spcPct val="0"/>
      </a:spcBef>
      <a:spcAft>
        <a:spcPct val="0"/>
      </a:spcAft>
      <a:defRPr sz="3000" kern="1200">
        <a:solidFill>
          <a:schemeClr val="tx1"/>
        </a:solidFill>
        <a:latin typeface="Times" pitchFamily="18" charset="0"/>
        <a:ea typeface="+mn-ea"/>
        <a:cs typeface="Arial" charset="0"/>
      </a:defRPr>
    </a:lvl5pPr>
    <a:lvl6pPr marL="2286000" algn="l" defTabSz="914400" rtl="0" eaLnBrk="1" latinLnBrk="0" hangingPunct="1">
      <a:defRPr sz="3000" kern="1200">
        <a:solidFill>
          <a:schemeClr val="tx1"/>
        </a:solidFill>
        <a:latin typeface="Times" pitchFamily="18" charset="0"/>
        <a:ea typeface="+mn-ea"/>
        <a:cs typeface="Arial" charset="0"/>
      </a:defRPr>
    </a:lvl6pPr>
    <a:lvl7pPr marL="2743200" algn="l" defTabSz="914400" rtl="0" eaLnBrk="1" latinLnBrk="0" hangingPunct="1">
      <a:defRPr sz="3000" kern="1200">
        <a:solidFill>
          <a:schemeClr val="tx1"/>
        </a:solidFill>
        <a:latin typeface="Times" pitchFamily="18" charset="0"/>
        <a:ea typeface="+mn-ea"/>
        <a:cs typeface="Arial" charset="0"/>
      </a:defRPr>
    </a:lvl7pPr>
    <a:lvl8pPr marL="3200400" algn="l" defTabSz="914400" rtl="0" eaLnBrk="1" latinLnBrk="0" hangingPunct="1">
      <a:defRPr sz="3000" kern="1200">
        <a:solidFill>
          <a:schemeClr val="tx1"/>
        </a:solidFill>
        <a:latin typeface="Times" pitchFamily="18" charset="0"/>
        <a:ea typeface="+mn-ea"/>
        <a:cs typeface="Arial" charset="0"/>
      </a:defRPr>
    </a:lvl8pPr>
    <a:lvl9pPr marL="3657600" algn="l" defTabSz="914400" rtl="0" eaLnBrk="1" latinLnBrk="0" hangingPunct="1">
      <a:defRPr sz="30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B"/>
    <a:srgbClr val="005480"/>
    <a:srgbClr val="E1F4FF"/>
    <a:srgbClr val="FFFFCC"/>
    <a:srgbClr val="2B2B2B"/>
    <a:srgbClr val="E9D666"/>
    <a:srgbClr val="002D56"/>
    <a:srgbClr val="C1D72F"/>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92343" autoAdjust="0"/>
  </p:normalViewPr>
  <p:slideViewPr>
    <p:cSldViewPr>
      <p:cViewPr>
        <p:scale>
          <a:sx n="100" d="100"/>
          <a:sy n="100" d="100"/>
        </p:scale>
        <p:origin x="-224"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75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4.xml"/><Relationship Id="rId1" Type="http://schemas.openxmlformats.org/officeDocument/2006/relationships/slideMaster" Target="slideMasters/slideMaster1.xml"/><Relationship Id="rId24" Type="http://schemas.openxmlformats.org/officeDocument/2006/relationships/theme" Target="theme/theme1.xml"/><Relationship Id="rId25" Type="http://schemas.openxmlformats.org/officeDocument/2006/relationships/tableStyles" Target="tableStyles.xml"/><Relationship Id="rId8" Type="http://schemas.openxmlformats.org/officeDocument/2006/relationships/slide" Target="slides/slide5.xml"/><Relationship Id="rId13" Type="http://schemas.openxmlformats.org/officeDocument/2006/relationships/slide" Target="slides/slide10.xml"/><Relationship Id="rId10" Type="http://schemas.openxmlformats.org/officeDocument/2006/relationships/slide" Target="slides/slide7.xml"/><Relationship Id="rId12" Type="http://schemas.openxmlformats.org/officeDocument/2006/relationships/slide" Target="slides/slide9.xml"/><Relationship Id="rId17" Type="http://schemas.openxmlformats.org/officeDocument/2006/relationships/slide" Target="slides/slide14.xml"/><Relationship Id="rId9" Type="http://schemas.openxmlformats.org/officeDocument/2006/relationships/slide" Target="slides/slide6.xml"/><Relationship Id="rId18" Type="http://schemas.openxmlformats.org/officeDocument/2006/relationships/slide" Target="slides/slide15.xml"/><Relationship Id="rId3" Type="http://schemas.openxmlformats.org/officeDocument/2006/relationships/slideMaster" Target="slideMasters/slideMaster3.xml"/><Relationship Id="rId14" Type="http://schemas.openxmlformats.org/officeDocument/2006/relationships/slide" Target="slides/slide11.xml"/><Relationship Id="rId23" Type="http://schemas.openxmlformats.org/officeDocument/2006/relationships/viewProps" Target="viewProps.xml"/><Relationship Id="rId4" Type="http://schemas.openxmlformats.org/officeDocument/2006/relationships/slide" Target="slides/slide1.xml"/><Relationship Id="rId11" Type="http://schemas.openxmlformats.org/officeDocument/2006/relationships/slide" Target="slides/slide8.xml"/><Relationship Id="rId6" Type="http://schemas.openxmlformats.org/officeDocument/2006/relationships/slide" Target="slides/slide3.xml"/><Relationship Id="rId16" Type="http://schemas.openxmlformats.org/officeDocument/2006/relationships/slide" Target="slides/slide13.xml"/><Relationship Id="rId5" Type="http://schemas.openxmlformats.org/officeDocument/2006/relationships/slide" Target="slides/slide2.xml"/><Relationship Id="rId15" Type="http://schemas.openxmlformats.org/officeDocument/2006/relationships/slide" Target="slides/slide12.xml"/><Relationship Id="rId19" Type="http://schemas.openxmlformats.org/officeDocument/2006/relationships/notesMaster" Target="notesMasters/notesMaster1.xml"/><Relationship Id="rId20" Type="http://schemas.openxmlformats.org/officeDocument/2006/relationships/handoutMaster" Target="handoutMasters/handoutMaster1.xml"/><Relationship Id="rId22" Type="http://schemas.openxmlformats.org/officeDocument/2006/relationships/presProps" Target="presProps.xml"/><Relationship Id="rId21" Type="http://schemas.openxmlformats.org/officeDocument/2006/relationships/printerSettings" Target="printerSettings/printerSettings1.bin"/><Relationship Id="rId2"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oleObject" Target="Macintosh%20HD:Users:ktbolcar:Documents:NEM:penetration%20of%20NEM.xlsx" TargetMode="External"/><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ktbolcar:Documents:NEM:EEI%20policy%20meeting:penetration%20of%20NEM.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pPr>
            <a:r>
              <a:rPr lang="en-US" sz="1400" dirty="0"/>
              <a:t>State Rankings by Q3 PV Installed Capacity</a:t>
            </a:r>
          </a:p>
        </c:rich>
      </c:tx>
      <c:layout>
        <c:manualLayout>
          <c:xMode val="edge"/>
          <c:yMode val="edge"/>
          <c:x val="0.157433017680355"/>
          <c:y val="0.0136286176646916"/>
        </c:manualLayout>
      </c:layout>
      <c:overlay val="0"/>
    </c:title>
    <c:autoTitleDeleted val="0"/>
    <c:plotArea>
      <c:layout>
        <c:manualLayout>
          <c:layoutTarget val="inner"/>
          <c:xMode val="edge"/>
          <c:yMode val="edge"/>
          <c:x val="0.287661713853722"/>
          <c:y val="0.123264050353629"/>
          <c:w val="0.712338286146278"/>
          <c:h val="0.851750150594437"/>
        </c:manualLayout>
      </c:layout>
      <c:barChart>
        <c:barDir val="bar"/>
        <c:grouping val="stacked"/>
        <c:varyColors val="0"/>
        <c:ser>
          <c:idx val="0"/>
          <c:order val="0"/>
          <c:tx>
            <c:strRef>
              <c:f>Sheet1!$T$8</c:f>
              <c:strCache>
                <c:ptCount val="1"/>
                <c:pt idx="0">
                  <c:v>Residential</c:v>
                </c:pt>
              </c:strCache>
            </c:strRef>
          </c:tx>
          <c:invertIfNegative val="0"/>
          <c:cat>
            <c:strRef>
              <c:f>Sheet1!$S$28:$S$37</c:f>
              <c:strCache>
                <c:ptCount val="10"/>
                <c:pt idx="0">
                  <c:v>10. New York</c:v>
                </c:pt>
                <c:pt idx="1">
                  <c:v>9. Pennsylvania</c:v>
                </c:pt>
                <c:pt idx="2">
                  <c:v>8. Colorado</c:v>
                </c:pt>
                <c:pt idx="3">
                  <c:v>7. Hawaii</c:v>
                </c:pt>
                <c:pt idx="4">
                  <c:v>6. New Jersey</c:v>
                </c:pt>
                <c:pt idx="5">
                  <c:v>5. Nevada</c:v>
                </c:pt>
                <c:pt idx="6">
                  <c:v>4. Massachusetts</c:v>
                </c:pt>
                <c:pt idx="7">
                  <c:v>3. North Carolina</c:v>
                </c:pt>
                <c:pt idx="8">
                  <c:v>2. Arizona</c:v>
                </c:pt>
                <c:pt idx="9">
                  <c:v>1. California</c:v>
                </c:pt>
              </c:strCache>
            </c:strRef>
          </c:cat>
          <c:val>
            <c:numRef>
              <c:f>Sheet1!$T$28:$T$37</c:f>
              <c:numCache>
                <c:formatCode>0.0</c:formatCode>
                <c:ptCount val="10"/>
                <c:pt idx="0">
                  <c:v>6.1</c:v>
                </c:pt>
                <c:pt idx="1">
                  <c:v>4.5</c:v>
                </c:pt>
                <c:pt idx="2">
                  <c:v>5.5</c:v>
                </c:pt>
                <c:pt idx="3">
                  <c:v>16.09</c:v>
                </c:pt>
                <c:pt idx="4">
                  <c:v>6.2</c:v>
                </c:pt>
                <c:pt idx="5">
                  <c:v>0.44</c:v>
                </c:pt>
                <c:pt idx="6">
                  <c:v>6.58</c:v>
                </c:pt>
                <c:pt idx="7">
                  <c:v>0.63</c:v>
                </c:pt>
                <c:pt idx="8">
                  <c:v>16.89</c:v>
                </c:pt>
                <c:pt idx="9">
                  <c:v>98.8</c:v>
                </c:pt>
              </c:numCache>
            </c:numRef>
          </c:val>
        </c:ser>
        <c:ser>
          <c:idx val="1"/>
          <c:order val="1"/>
          <c:tx>
            <c:strRef>
              <c:f>Sheet1!$U$8</c:f>
              <c:strCache>
                <c:ptCount val="1"/>
                <c:pt idx="0">
                  <c:v>Commercial</c:v>
                </c:pt>
              </c:strCache>
            </c:strRef>
          </c:tx>
          <c:invertIfNegative val="0"/>
          <c:dLbls>
            <c:dLbl>
              <c:idx val="0"/>
              <c:delete val="1"/>
            </c:dLbl>
            <c:dLbl>
              <c:idx val="1"/>
              <c:delete val="1"/>
            </c:dLbl>
            <c:dLbl>
              <c:idx val="2"/>
              <c:delete val="1"/>
            </c:dLbl>
            <c:dLbl>
              <c:idx val="3"/>
              <c:delete val="1"/>
            </c:dLbl>
            <c:dLbl>
              <c:idx val="4"/>
              <c:delete val="1"/>
            </c:dLbl>
            <c:dLbl>
              <c:idx val="5"/>
              <c:delete val="1"/>
            </c:dLbl>
            <c:dLbl>
              <c:idx val="6"/>
              <c:layout>
                <c:manualLayout>
                  <c:x val="0.0812847994740954"/>
                  <c:y val="0.0"/>
                </c:manualLayout>
              </c:layout>
              <c:tx>
                <c:rich>
                  <a:bodyPr/>
                  <a:lstStyle/>
                  <a:p>
                    <a:r>
                      <a:rPr lang="en-US" sz="1050" b="1"/>
                      <a:t>44 MW</a:t>
                    </a:r>
                    <a:endParaRPr lang="en-US"/>
                  </a:p>
                </c:rich>
              </c:tx>
              <c:showLegendKey val="0"/>
              <c:showVal val="1"/>
              <c:showCatName val="0"/>
              <c:showSerName val="0"/>
              <c:showPercent val="0"/>
              <c:showBubbleSize val="0"/>
            </c:dLbl>
            <c:dLbl>
              <c:idx val="7"/>
              <c:layout>
                <c:manualLayout>
                  <c:x val="0.141592876503263"/>
                  <c:y val="-4.16425173619771E-17"/>
                </c:manualLayout>
              </c:layout>
              <c:tx>
                <c:rich>
                  <a:bodyPr/>
                  <a:lstStyle/>
                  <a:p>
                    <a:r>
                      <a:rPr lang="en-US" sz="1050" b="1"/>
                      <a:t>69</a:t>
                    </a:r>
                    <a:r>
                      <a:rPr lang="en-US" sz="1050" b="1" baseline="0"/>
                      <a:t> MW</a:t>
                    </a:r>
                    <a:endParaRPr lang="en-US"/>
                  </a:p>
                </c:rich>
              </c:tx>
              <c:showLegendKey val="0"/>
              <c:showVal val="1"/>
              <c:showCatName val="0"/>
              <c:showSerName val="0"/>
              <c:showPercent val="0"/>
              <c:showBubbleSize val="0"/>
            </c:dLbl>
            <c:dLbl>
              <c:idx val="8"/>
              <c:layout>
                <c:manualLayout>
                  <c:x val="0.233686459792686"/>
                  <c:y val="0.0"/>
                </c:manualLayout>
              </c:layout>
              <c:tx>
                <c:rich>
                  <a:bodyPr/>
                  <a:lstStyle/>
                  <a:p>
                    <a:r>
                      <a:rPr lang="en-US" sz="1050" b="1"/>
                      <a:t>169 MW</a:t>
                    </a:r>
                    <a:endParaRPr lang="en-US"/>
                  </a:p>
                </c:rich>
              </c:tx>
              <c:showLegendKey val="0"/>
              <c:showVal val="1"/>
              <c:showCatName val="0"/>
              <c:showSerName val="0"/>
              <c:showPercent val="0"/>
              <c:showBubbleSize val="0"/>
            </c:dLbl>
            <c:dLbl>
              <c:idx val="9"/>
              <c:layout>
                <c:manualLayout>
                  <c:x val="0.447108523811648"/>
                  <c:y val="2.08212586809886E-17"/>
                </c:manualLayout>
              </c:layout>
              <c:tx>
                <c:rich>
                  <a:bodyPr/>
                  <a:lstStyle/>
                  <a:p>
                    <a:r>
                      <a:rPr lang="en-US" sz="1050" b="1"/>
                      <a:t>455</a:t>
                    </a:r>
                    <a:r>
                      <a:rPr lang="en-US" sz="1050" b="1" baseline="0"/>
                      <a:t> MW</a:t>
                    </a:r>
                    <a:endParaRPr lang="en-US"/>
                  </a:p>
                </c:rich>
              </c:tx>
              <c:showLegendKey val="0"/>
              <c:showVal val="1"/>
              <c:showCatName val="0"/>
              <c:showSerName val="0"/>
              <c:showPercent val="0"/>
              <c:showBubbleSize val="0"/>
            </c:dLbl>
            <c:txPr>
              <a:bodyPr/>
              <a:lstStyle/>
              <a:p>
                <a:pPr>
                  <a:defRPr sz="1050"/>
                </a:pPr>
                <a:endParaRPr lang="en-US"/>
              </a:p>
            </c:txPr>
            <c:showLegendKey val="0"/>
            <c:showVal val="1"/>
            <c:showCatName val="0"/>
            <c:showSerName val="0"/>
            <c:showPercent val="0"/>
            <c:showBubbleSize val="0"/>
            <c:showLeaderLines val="0"/>
          </c:dLbls>
          <c:cat>
            <c:strRef>
              <c:f>Sheet1!$S$28:$S$37</c:f>
              <c:strCache>
                <c:ptCount val="10"/>
                <c:pt idx="0">
                  <c:v>10. New York</c:v>
                </c:pt>
                <c:pt idx="1">
                  <c:v>9. Pennsylvania</c:v>
                </c:pt>
                <c:pt idx="2">
                  <c:v>8. Colorado</c:v>
                </c:pt>
                <c:pt idx="3">
                  <c:v>7. Hawaii</c:v>
                </c:pt>
                <c:pt idx="4">
                  <c:v>6. New Jersey</c:v>
                </c:pt>
                <c:pt idx="5">
                  <c:v>5. Nevada</c:v>
                </c:pt>
                <c:pt idx="6">
                  <c:v>4. Massachusetts</c:v>
                </c:pt>
                <c:pt idx="7">
                  <c:v>3. North Carolina</c:v>
                </c:pt>
                <c:pt idx="8">
                  <c:v>2. Arizona</c:v>
                </c:pt>
                <c:pt idx="9">
                  <c:v>1. California</c:v>
                </c:pt>
              </c:strCache>
            </c:strRef>
          </c:cat>
          <c:val>
            <c:numRef>
              <c:f>Sheet1!$U$28:$U$37</c:f>
              <c:numCache>
                <c:formatCode>0.0</c:formatCode>
                <c:ptCount val="10"/>
                <c:pt idx="0">
                  <c:v>3.5</c:v>
                </c:pt>
                <c:pt idx="1">
                  <c:v>5.89</c:v>
                </c:pt>
                <c:pt idx="2">
                  <c:v>7.6</c:v>
                </c:pt>
                <c:pt idx="3">
                  <c:v>8.65</c:v>
                </c:pt>
                <c:pt idx="4">
                  <c:v>20.6</c:v>
                </c:pt>
                <c:pt idx="5">
                  <c:v>0.33</c:v>
                </c:pt>
                <c:pt idx="6">
                  <c:v>34.4</c:v>
                </c:pt>
                <c:pt idx="7" formatCode="0.00">
                  <c:v>0.02</c:v>
                </c:pt>
                <c:pt idx="8">
                  <c:v>23.47</c:v>
                </c:pt>
                <c:pt idx="9">
                  <c:v>76.9</c:v>
                </c:pt>
              </c:numCache>
            </c:numRef>
          </c:val>
        </c:ser>
        <c:ser>
          <c:idx val="2"/>
          <c:order val="2"/>
          <c:tx>
            <c:strRef>
              <c:f>Sheet1!$V$8</c:f>
              <c:strCache>
                <c:ptCount val="1"/>
                <c:pt idx="0">
                  <c:v>Utility</c:v>
                </c:pt>
              </c:strCache>
            </c:strRef>
          </c:tx>
          <c:invertIfNegative val="0"/>
          <c:cat>
            <c:strRef>
              <c:f>Sheet1!$S$28:$S$37</c:f>
              <c:strCache>
                <c:ptCount val="10"/>
                <c:pt idx="0">
                  <c:v>10. New York</c:v>
                </c:pt>
                <c:pt idx="1">
                  <c:v>9. Pennsylvania</c:v>
                </c:pt>
                <c:pt idx="2">
                  <c:v>8. Colorado</c:v>
                </c:pt>
                <c:pt idx="3">
                  <c:v>7. Hawaii</c:v>
                </c:pt>
                <c:pt idx="4">
                  <c:v>6. New Jersey</c:v>
                </c:pt>
                <c:pt idx="5">
                  <c:v>5. Nevada</c:v>
                </c:pt>
                <c:pt idx="6">
                  <c:v>4. Massachusetts</c:v>
                </c:pt>
                <c:pt idx="7">
                  <c:v>3. North Carolina</c:v>
                </c:pt>
                <c:pt idx="8">
                  <c:v>2. Arizona</c:v>
                </c:pt>
                <c:pt idx="9">
                  <c:v>1. California</c:v>
                </c:pt>
              </c:strCache>
            </c:strRef>
          </c:cat>
          <c:val>
            <c:numRef>
              <c:f>Sheet1!$V$28:$V$37</c:f>
              <c:numCache>
                <c:formatCode>General</c:formatCode>
                <c:ptCount val="10"/>
                <c:pt idx="4" formatCode="0.0">
                  <c:v>1.3</c:v>
                </c:pt>
                <c:pt idx="5" formatCode="0.0">
                  <c:v>37.5</c:v>
                </c:pt>
                <c:pt idx="6" formatCode="0.0">
                  <c:v>3.4</c:v>
                </c:pt>
                <c:pt idx="7" formatCode="0">
                  <c:v>68.2</c:v>
                </c:pt>
                <c:pt idx="8" formatCode="0.0">
                  <c:v>128.7</c:v>
                </c:pt>
                <c:pt idx="9" formatCode="0.0">
                  <c:v>278.8999999999999</c:v>
                </c:pt>
              </c:numCache>
            </c:numRef>
          </c:val>
        </c:ser>
        <c:dLbls>
          <c:showLegendKey val="0"/>
          <c:showVal val="0"/>
          <c:showCatName val="0"/>
          <c:showSerName val="0"/>
          <c:showPercent val="0"/>
          <c:showBubbleSize val="0"/>
        </c:dLbls>
        <c:gapWidth val="150"/>
        <c:overlap val="100"/>
        <c:axId val="445014264"/>
        <c:axId val="686546552"/>
      </c:barChart>
      <c:catAx>
        <c:axId val="445014264"/>
        <c:scaling>
          <c:orientation val="minMax"/>
        </c:scaling>
        <c:delete val="0"/>
        <c:axPos val="l"/>
        <c:majorTickMark val="out"/>
        <c:minorTickMark val="none"/>
        <c:tickLblPos val="nextTo"/>
        <c:txPr>
          <a:bodyPr/>
          <a:lstStyle/>
          <a:p>
            <a:pPr>
              <a:defRPr sz="1050" b="1"/>
            </a:pPr>
            <a:endParaRPr lang="en-US"/>
          </a:p>
        </c:txPr>
        <c:crossAx val="686546552"/>
        <c:crosses val="autoZero"/>
        <c:auto val="1"/>
        <c:lblAlgn val="ctr"/>
        <c:lblOffset val="100"/>
        <c:noMultiLvlLbl val="0"/>
      </c:catAx>
      <c:valAx>
        <c:axId val="686546552"/>
        <c:scaling>
          <c:orientation val="minMax"/>
        </c:scaling>
        <c:delete val="1"/>
        <c:axPos val="b"/>
        <c:numFmt formatCode="0.0" sourceLinked="1"/>
        <c:majorTickMark val="out"/>
        <c:minorTickMark val="none"/>
        <c:tickLblPos val="nextTo"/>
        <c:crossAx val="445014264"/>
        <c:crosses val="autoZero"/>
        <c:crossBetween val="between"/>
      </c:valAx>
    </c:plotArea>
    <c:legend>
      <c:legendPos val="t"/>
      <c:layout>
        <c:manualLayout>
          <c:xMode val="edge"/>
          <c:yMode val="edge"/>
          <c:x val="0.121564786658789"/>
          <c:y val="0.0683475175884286"/>
          <c:w val="0.730125562636822"/>
          <c:h val="0.041074185466528"/>
        </c:manualLayout>
      </c:layout>
      <c:overlay val="0"/>
      <c:txPr>
        <a:bodyPr/>
        <a:lstStyle/>
        <a:p>
          <a:pPr>
            <a:defRPr sz="11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8488982701002"/>
          <c:y val="0.219458179937024"/>
          <c:w val="0.530372691582945"/>
          <c:h val="0.677252751644556"/>
        </c:manualLayout>
      </c:layout>
      <c:pieChart>
        <c:varyColors val="1"/>
        <c:ser>
          <c:idx val="0"/>
          <c:order val="0"/>
          <c:tx>
            <c:strRef>
              <c:f>Sheet1!$A$20</c:f>
              <c:strCache>
                <c:ptCount val="1"/>
                <c:pt idx="0">
                  <c:v>MA</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dLbls>
            <c:dLbl>
              <c:idx val="0"/>
              <c:layout>
                <c:manualLayout>
                  <c:x val="-0.056995667076337"/>
                  <c:y val="0.00101007687881779"/>
                </c:manualLayout>
              </c:layout>
              <c:showLegendKey val="0"/>
              <c:showVal val="1"/>
              <c:showCatName val="0"/>
              <c:showSerName val="0"/>
              <c:showPercent val="0"/>
              <c:showBubbleSize val="0"/>
            </c:dLbl>
            <c:dLbl>
              <c:idx val="1"/>
              <c:layout>
                <c:manualLayout>
                  <c:x val="0.07654304344656"/>
                  <c:y val="0.0121066332177312"/>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Sheet1!$B$19:$D$19</c:f>
              <c:strCache>
                <c:ptCount val="3"/>
                <c:pt idx="0">
                  <c:v>Resi and Non-resi solar as % of retail sales</c:v>
                </c:pt>
                <c:pt idx="1">
                  <c:v>Utility-scale solar as % of retail sales</c:v>
                </c:pt>
                <c:pt idx="2">
                  <c:v>Non-solar generation as % of retail sales</c:v>
                </c:pt>
              </c:strCache>
            </c:strRef>
          </c:cat>
          <c:val>
            <c:numRef>
              <c:f>Sheet1!$B$20:$D$20</c:f>
              <c:numCache>
                <c:formatCode>0.00%</c:formatCode>
                <c:ptCount val="3"/>
                <c:pt idx="0">
                  <c:v>0.0064</c:v>
                </c:pt>
                <c:pt idx="1">
                  <c:v>0.0007</c:v>
                </c:pt>
                <c:pt idx="2">
                  <c:v>0.9929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a:t>Disparate DSG Valuations - TX and AZ</a:t>
            </a:r>
          </a:p>
        </c:rich>
      </c:tx>
      <c:layout/>
      <c:overlay val="0"/>
    </c:title>
    <c:autoTitleDeleted val="0"/>
    <c:plotArea>
      <c:layout/>
      <c:barChart>
        <c:barDir val="col"/>
        <c:grouping val="clustered"/>
        <c:varyColors val="0"/>
        <c:ser>
          <c:idx val="0"/>
          <c:order val="0"/>
          <c:invertIfNegative val="0"/>
          <c:cat>
            <c:strRef>
              <c:f>Sheet2!$A$1:$E$1</c:f>
              <c:strCache>
                <c:ptCount val="5"/>
                <c:pt idx="0">
                  <c:v>CPS - San Antonio</c:v>
                </c:pt>
                <c:pt idx="1">
                  <c:v>AE - Austin</c:v>
                </c:pt>
                <c:pt idx="3">
                  <c:v>APS - SAIC</c:v>
                </c:pt>
                <c:pt idx="4">
                  <c:v>APS - CrossBorder</c:v>
                </c:pt>
              </c:strCache>
            </c:strRef>
          </c:cat>
          <c:val>
            <c:numRef>
              <c:f>Sheet2!$A$2:$E$2</c:f>
              <c:numCache>
                <c:formatCode>General</c:formatCode>
                <c:ptCount val="5"/>
                <c:pt idx="0">
                  <c:v>5.1</c:v>
                </c:pt>
                <c:pt idx="1">
                  <c:v>12.8</c:v>
                </c:pt>
                <c:pt idx="3">
                  <c:v>3.56</c:v>
                </c:pt>
                <c:pt idx="4">
                  <c:v>23.7</c:v>
                </c:pt>
              </c:numCache>
            </c:numRef>
          </c:val>
        </c:ser>
        <c:dLbls>
          <c:showLegendKey val="0"/>
          <c:showVal val="0"/>
          <c:showCatName val="0"/>
          <c:showSerName val="0"/>
          <c:showPercent val="0"/>
          <c:showBubbleSize val="0"/>
        </c:dLbls>
        <c:gapWidth val="150"/>
        <c:axId val="886975112"/>
        <c:axId val="785195496"/>
      </c:barChart>
      <c:catAx>
        <c:axId val="886975112"/>
        <c:scaling>
          <c:orientation val="minMax"/>
        </c:scaling>
        <c:delete val="0"/>
        <c:axPos val="b"/>
        <c:majorTickMark val="out"/>
        <c:minorTickMark val="none"/>
        <c:tickLblPos val="nextTo"/>
        <c:crossAx val="785195496"/>
        <c:crosses val="autoZero"/>
        <c:auto val="1"/>
        <c:lblAlgn val="ctr"/>
        <c:lblOffset val="100"/>
        <c:noMultiLvlLbl val="0"/>
      </c:catAx>
      <c:valAx>
        <c:axId val="785195496"/>
        <c:scaling>
          <c:orientation val="minMax"/>
        </c:scaling>
        <c:delete val="0"/>
        <c:axPos val="l"/>
        <c:majorGridlines/>
        <c:title>
          <c:tx>
            <c:rich>
              <a:bodyPr rot="-5400000" vert="horz"/>
              <a:lstStyle/>
              <a:p>
                <a:pPr>
                  <a:defRPr/>
                </a:pPr>
                <a:r>
                  <a:rPr lang="en-US"/>
                  <a:t>Cents/kWh</a:t>
                </a:r>
              </a:p>
            </c:rich>
          </c:tx>
          <c:layout/>
          <c:overlay val="0"/>
        </c:title>
        <c:numFmt formatCode="General" sourceLinked="1"/>
        <c:majorTickMark val="out"/>
        <c:minorTickMark val="none"/>
        <c:tickLblPos val="nextTo"/>
        <c:crossAx val="88697511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Rankings by Cumulative Installed Solar Electric Capacity as of Q3 2013</a:t>
            </a:r>
          </a:p>
        </c:rich>
      </c:tx>
      <c:layout/>
      <c:overlay val="0"/>
    </c:title>
    <c:autoTitleDeleted val="0"/>
    <c:plotArea>
      <c:layout/>
      <c:barChart>
        <c:barDir val="bar"/>
        <c:grouping val="stacked"/>
        <c:varyColors val="0"/>
        <c:ser>
          <c:idx val="0"/>
          <c:order val="0"/>
          <c:tx>
            <c:strRef>
              <c:f>Sheet1!$M$8</c:f>
              <c:strCache>
                <c:ptCount val="1"/>
                <c:pt idx="0">
                  <c:v>Cumulative PV</c:v>
                </c:pt>
              </c:strCache>
            </c:strRef>
          </c:tx>
          <c:invertIfNegative val="0"/>
          <c:cat>
            <c:strRef>
              <c:f>Sheet1!$L$29:$L$38</c:f>
              <c:strCache>
                <c:ptCount val="10"/>
                <c:pt idx="0">
                  <c:v>10. New Mexico</c:v>
                </c:pt>
                <c:pt idx="1">
                  <c:v>9. Pennsylvania</c:v>
                </c:pt>
                <c:pt idx="2">
                  <c:v>8. Hawaii</c:v>
                </c:pt>
                <c:pt idx="3">
                  <c:v>7. Colorado</c:v>
                </c:pt>
                <c:pt idx="4">
                  <c:v>6. Massachusetts</c:v>
                </c:pt>
                <c:pt idx="5">
                  <c:v>5. North Carolina</c:v>
                </c:pt>
                <c:pt idx="6">
                  <c:v>4. Nevada</c:v>
                </c:pt>
                <c:pt idx="7">
                  <c:v>3. New Jersey</c:v>
                </c:pt>
                <c:pt idx="8">
                  <c:v>2. Arizona</c:v>
                </c:pt>
                <c:pt idx="9">
                  <c:v>1. California</c:v>
                </c:pt>
              </c:strCache>
            </c:strRef>
          </c:cat>
          <c:val>
            <c:numRef>
              <c:f>Sheet1!$M$29:$M$38</c:f>
              <c:numCache>
                <c:formatCode>_(* #,##0.0_);_(* \(#,##0.0\);_(* "-"??_);_(@_)</c:formatCode>
                <c:ptCount val="10"/>
                <c:pt idx="0">
                  <c:v>207.1</c:v>
                </c:pt>
                <c:pt idx="1">
                  <c:v>224.7</c:v>
                </c:pt>
                <c:pt idx="2">
                  <c:v>295.1</c:v>
                </c:pt>
                <c:pt idx="3">
                  <c:v>314.1</c:v>
                </c:pt>
                <c:pt idx="4">
                  <c:v>318.0</c:v>
                </c:pt>
                <c:pt idx="5">
                  <c:v>387.7</c:v>
                </c:pt>
                <c:pt idx="6">
                  <c:v>445.9</c:v>
                </c:pt>
                <c:pt idx="7">
                  <c:v>1147.3</c:v>
                </c:pt>
                <c:pt idx="8">
                  <c:v>1419.5</c:v>
                </c:pt>
                <c:pt idx="9" formatCode="_(* #,##0_);_(* \(#,##0\);_(* &quot;-&quot;??_);_(@_)">
                  <c:v>4167.5</c:v>
                </c:pt>
              </c:numCache>
            </c:numRef>
          </c:val>
        </c:ser>
        <c:dLbls>
          <c:showLegendKey val="0"/>
          <c:showVal val="0"/>
          <c:showCatName val="0"/>
          <c:showSerName val="0"/>
          <c:showPercent val="0"/>
          <c:showBubbleSize val="0"/>
        </c:dLbls>
        <c:gapWidth val="150"/>
        <c:overlap val="100"/>
        <c:axId val="690402600"/>
        <c:axId val="686773592"/>
      </c:barChart>
      <c:catAx>
        <c:axId val="690402600"/>
        <c:scaling>
          <c:orientation val="minMax"/>
        </c:scaling>
        <c:delete val="0"/>
        <c:axPos val="l"/>
        <c:majorTickMark val="out"/>
        <c:minorTickMark val="none"/>
        <c:tickLblPos val="nextTo"/>
        <c:txPr>
          <a:bodyPr/>
          <a:lstStyle/>
          <a:p>
            <a:pPr>
              <a:defRPr sz="1100" b="1"/>
            </a:pPr>
            <a:endParaRPr lang="en-US"/>
          </a:p>
        </c:txPr>
        <c:crossAx val="686773592"/>
        <c:crosses val="autoZero"/>
        <c:auto val="1"/>
        <c:lblAlgn val="ctr"/>
        <c:lblOffset val="100"/>
        <c:noMultiLvlLbl val="0"/>
      </c:catAx>
      <c:valAx>
        <c:axId val="686773592"/>
        <c:scaling>
          <c:orientation val="minMax"/>
        </c:scaling>
        <c:delete val="1"/>
        <c:axPos val="b"/>
        <c:numFmt formatCode="_(* #,##0.0_);_(* \(#,##0.0\);_(* &quot;-&quot;??_);_(@_)" sourceLinked="1"/>
        <c:majorTickMark val="out"/>
        <c:minorTickMark val="none"/>
        <c:tickLblPos val="nextTo"/>
        <c:crossAx val="6904026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22054939891773"/>
          <c:y val="0.20480937791698"/>
          <c:w val="0.771322218981887"/>
          <c:h val="0.774189587825685"/>
        </c:manualLayout>
      </c:layout>
      <c:pieChart>
        <c:varyColors val="1"/>
        <c:ser>
          <c:idx val="0"/>
          <c:order val="0"/>
          <c:tx>
            <c:strRef>
              <c:f>Sheet1!$A$6</c:f>
              <c:strCache>
                <c:ptCount val="1"/>
                <c:pt idx="0">
                  <c:v>CO</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dLbls>
            <c:dLbl>
              <c:idx val="0"/>
              <c:layout>
                <c:manualLayout>
                  <c:x val="-0.187612601665533"/>
                  <c:y val="0.0119773016291179"/>
                </c:manualLayout>
              </c:layout>
              <c:showLegendKey val="0"/>
              <c:showVal val="1"/>
              <c:showCatName val="0"/>
              <c:showSerName val="0"/>
              <c:showPercent val="0"/>
              <c:showBubbleSize val="0"/>
            </c:dLbl>
            <c:dLbl>
              <c:idx val="1"/>
              <c:layout>
                <c:manualLayout>
                  <c:x val="0.203066977738894"/>
                  <c:y val="0.0116427128765038"/>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Sheet1!$B$5:$D$5</c:f>
              <c:strCache>
                <c:ptCount val="3"/>
                <c:pt idx="0">
                  <c:v>Resi and Non-resi solar as % of retail sales</c:v>
                </c:pt>
                <c:pt idx="1">
                  <c:v>Utility-scale solar as % of retail sales</c:v>
                </c:pt>
                <c:pt idx="2">
                  <c:v>Non-solargeneration as % of retail sales</c:v>
                </c:pt>
              </c:strCache>
            </c:strRef>
          </c:cat>
          <c:val>
            <c:numRef>
              <c:f>Sheet1!$B$6:$D$6</c:f>
              <c:numCache>
                <c:formatCode>0.00%</c:formatCode>
                <c:ptCount val="3"/>
                <c:pt idx="0">
                  <c:v>0.0055</c:v>
                </c:pt>
                <c:pt idx="1">
                  <c:v>0.0031</c:v>
                </c:pt>
                <c:pt idx="2">
                  <c:v>0.9914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0911907423609086"/>
          <c:y val="0.17383044359232"/>
          <c:w val="0.797389504552672"/>
          <c:h val="0.800353777803797"/>
        </c:manualLayout>
      </c:layout>
      <c:pieChart>
        <c:varyColors val="1"/>
        <c:ser>
          <c:idx val="0"/>
          <c:order val="0"/>
          <c:tx>
            <c:strRef>
              <c:f>Sheet1!$A$2</c:f>
              <c:strCache>
                <c:ptCount val="1"/>
                <c:pt idx="0">
                  <c:v>AZ</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dLbls>
            <c:dLbl>
              <c:idx val="0"/>
              <c:layout>
                <c:manualLayout>
                  <c:x val="-0.312361475648877"/>
                  <c:y val="0.0129343149020871"/>
                </c:manualLayout>
              </c:layout>
              <c:showLegendKey val="0"/>
              <c:showVal val="1"/>
              <c:showCatName val="0"/>
              <c:showSerName val="0"/>
              <c:showPercent val="0"/>
              <c:showBubbleSize val="0"/>
            </c:dLbl>
            <c:dLbl>
              <c:idx val="1"/>
              <c:layout>
                <c:manualLayout>
                  <c:x val="0.183124331680762"/>
                  <c:y val="0.0104230697928558"/>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Sheet1!$B$1:$D$1</c:f>
              <c:strCache>
                <c:ptCount val="3"/>
                <c:pt idx="0">
                  <c:v>Resi and Non-resi solar as % of retail sales</c:v>
                </c:pt>
                <c:pt idx="1">
                  <c:v>Utility-scale solar as % of retail sales</c:v>
                </c:pt>
                <c:pt idx="2">
                  <c:v>Non-solar generation as % of retail sales</c:v>
                </c:pt>
              </c:strCache>
            </c:strRef>
          </c:cat>
          <c:val>
            <c:numRef>
              <c:f>Sheet1!$B$2:$D$2</c:f>
              <c:numCache>
                <c:formatCode>0.00%</c:formatCode>
                <c:ptCount val="3"/>
                <c:pt idx="0">
                  <c:v>0.0082</c:v>
                </c:pt>
                <c:pt idx="1">
                  <c:v>0.019</c:v>
                </c:pt>
                <c:pt idx="2">
                  <c:v>0.9728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0911907423609086"/>
          <c:y val="0.17383044359232"/>
          <c:w val="0.802186416512751"/>
          <c:h val="0.805168522150345"/>
        </c:manualLayout>
      </c:layout>
      <c:pieChart>
        <c:varyColors val="1"/>
        <c:ser>
          <c:idx val="0"/>
          <c:order val="0"/>
          <c:tx>
            <c:strRef>
              <c:f>Sheet1!$A$4</c:f>
              <c:strCache>
                <c:ptCount val="1"/>
                <c:pt idx="0">
                  <c:v>CA</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dLbls>
            <c:dLbl>
              <c:idx val="0"/>
              <c:layout>
                <c:manualLayout>
                  <c:x val="-0.27486026052299"/>
                  <c:y val="0.0123980784929765"/>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Sheet1!$B$3:$D$3</c:f>
              <c:strCache>
                <c:ptCount val="3"/>
                <c:pt idx="0">
                  <c:v>Resi and Non-resi solar as % of retail sales</c:v>
                </c:pt>
                <c:pt idx="1">
                  <c:v>Utility-scale solar as % of retail sales</c:v>
                </c:pt>
                <c:pt idx="2">
                  <c:v>Non-solargeneration as % of retail sales</c:v>
                </c:pt>
              </c:strCache>
            </c:strRef>
          </c:cat>
          <c:val>
            <c:numRef>
              <c:f>Sheet1!$B$4:$D$4</c:f>
              <c:numCache>
                <c:formatCode>0.00%</c:formatCode>
                <c:ptCount val="3"/>
                <c:pt idx="0">
                  <c:v>0.0112</c:v>
                </c:pt>
                <c:pt idx="1">
                  <c:v>0.0099</c:v>
                </c:pt>
                <c:pt idx="2">
                  <c:v>0.9789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0911907423609086"/>
          <c:y val="0.17383044359232"/>
          <c:w val="0.78195740578724"/>
          <c:h val="0.784864310641467"/>
        </c:manualLayout>
      </c:layout>
      <c:pieChart>
        <c:varyColors val="1"/>
        <c:ser>
          <c:idx val="0"/>
          <c:order val="0"/>
          <c:tx>
            <c:strRef>
              <c:f>Sheet1!$A$8</c:f>
              <c:strCache>
                <c:ptCount val="1"/>
                <c:pt idx="0">
                  <c:v>NJ</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dLbls>
            <c:dLbl>
              <c:idx val="0"/>
              <c:layout>
                <c:manualLayout>
                  <c:x val="-0.211205080846376"/>
                  <c:y val="0.0117858176649852"/>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Sheet1!$B$7:$D$7</c:f>
              <c:strCache>
                <c:ptCount val="3"/>
                <c:pt idx="0">
                  <c:v>Resi and Non-resi solar as % of retail sales</c:v>
                </c:pt>
                <c:pt idx="1">
                  <c:v>Utility-scale solar as % of retail sales</c:v>
                </c:pt>
                <c:pt idx="2">
                  <c:v>Non-solargeneration as % of retail sales</c:v>
                </c:pt>
              </c:strCache>
            </c:strRef>
          </c:cat>
          <c:val>
            <c:numRef>
              <c:f>Sheet1!$B$8:$D$8</c:f>
              <c:numCache>
                <c:formatCode>0.00%</c:formatCode>
                <c:ptCount val="3"/>
                <c:pt idx="0">
                  <c:v>0.0152</c:v>
                </c:pt>
                <c:pt idx="1">
                  <c:v>0.0026</c:v>
                </c:pt>
                <c:pt idx="2">
                  <c:v>0.9822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0948324746443731"/>
          <c:y val="0.189835819779033"/>
          <c:w val="0.771155341693399"/>
          <c:h val="0.774022090175531"/>
        </c:manualLayout>
      </c:layout>
      <c:pieChart>
        <c:varyColors val="1"/>
        <c:ser>
          <c:idx val="0"/>
          <c:order val="0"/>
          <c:tx>
            <c:strRef>
              <c:f>Sheet1!$A$10</c:f>
              <c:strCache>
                <c:ptCount val="1"/>
                <c:pt idx="0">
                  <c:v>NV</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dLbls>
            <c:dLbl>
              <c:idx val="0"/>
              <c:layout>
                <c:manualLayout>
                  <c:x val="-0.180028595962542"/>
                  <c:y val="0.0221588820914114"/>
                </c:manualLayout>
              </c:layout>
              <c:dLblPos val="bestFit"/>
              <c:showLegendKey val="0"/>
              <c:showVal val="1"/>
              <c:showCatName val="0"/>
              <c:showSerName val="0"/>
              <c:showPercent val="0"/>
              <c:showBubbleSize val="0"/>
            </c:dLbl>
            <c:dLbl>
              <c:idx val="1"/>
              <c:layout>
                <c:manualLayout>
                  <c:x val="0.148737889245326"/>
                  <c:y val="-0.000995228756256781"/>
                </c:manualLayout>
              </c:layout>
              <c:dLblPos val="bestFit"/>
              <c:showLegendKey val="0"/>
              <c:showVal val="1"/>
              <c:showCatName val="0"/>
              <c:showSerName val="0"/>
              <c:showPercent val="0"/>
              <c:showBubbleSize val="0"/>
            </c:dLbl>
            <c:dLblPos val="bestFit"/>
            <c:showLegendKey val="0"/>
            <c:showVal val="1"/>
            <c:showCatName val="0"/>
            <c:showSerName val="0"/>
            <c:showPercent val="0"/>
            <c:showBubbleSize val="0"/>
            <c:showLeaderLines val="1"/>
          </c:dLbls>
          <c:cat>
            <c:strRef>
              <c:f>Sheet1!$B$9:$D$9</c:f>
              <c:strCache>
                <c:ptCount val="3"/>
                <c:pt idx="0">
                  <c:v>Resi and Non-resi solar as % of retail sales</c:v>
                </c:pt>
                <c:pt idx="1">
                  <c:v>Utility-scale solar as % of retail sales</c:v>
                </c:pt>
                <c:pt idx="2">
                  <c:v>Non-solargeneration as % of retail sales</c:v>
                </c:pt>
              </c:strCache>
            </c:strRef>
          </c:cat>
          <c:val>
            <c:numRef>
              <c:f>Sheet1!$B$10:$D$10</c:f>
              <c:numCache>
                <c:formatCode>0.00%</c:formatCode>
                <c:ptCount val="3"/>
                <c:pt idx="0">
                  <c:v>0.0022</c:v>
                </c:pt>
                <c:pt idx="1">
                  <c:v>0.0164</c:v>
                </c:pt>
                <c:pt idx="2">
                  <c:v>0.9814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961616797900262"/>
          <c:y val="0.954134741741337"/>
          <c:w val="0.0383832020997375"/>
          <c:h val="0.0458652582586632"/>
        </c:manualLayout>
      </c:layout>
      <c:pieChart>
        <c:varyColors val="1"/>
        <c:ser>
          <c:idx val="0"/>
          <c:order val="0"/>
          <c:tx>
            <c:strRef>
              <c:f>Sheet1!$A$2</c:f>
              <c:strCache>
                <c:ptCount val="1"/>
                <c:pt idx="0">
                  <c:v>AZ</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cat>
            <c:strRef>
              <c:f>Sheet1!$B$1:$D$1</c:f>
              <c:strCache>
                <c:ptCount val="3"/>
                <c:pt idx="0">
                  <c:v>Resi and Non-resi solar as % of retail sales</c:v>
                </c:pt>
                <c:pt idx="1">
                  <c:v>Utility-scale solar as % of retail sales</c:v>
                </c:pt>
                <c:pt idx="2">
                  <c:v>Non-solar generation as % of retail sales</c:v>
                </c:pt>
              </c:strCache>
            </c:strRef>
          </c:cat>
          <c:val>
            <c:numRef>
              <c:f>Sheet1!$B$2:$D$2</c:f>
              <c:numCache>
                <c:formatCode>0.00%</c:formatCode>
                <c:ptCount val="3"/>
                <c:pt idx="0">
                  <c:v>0.0082</c:v>
                </c:pt>
                <c:pt idx="1">
                  <c:v>0.019</c:v>
                </c:pt>
                <c:pt idx="2">
                  <c:v>0.9728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0"/>
          <c:y val="0.11197362542365"/>
          <c:w val="0.815899546647578"/>
          <c:h val="0.229281242613656"/>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961616797900262"/>
          <c:y val="0.954134741741337"/>
          <c:w val="0.0383832020997375"/>
          <c:h val="0.0458652582586632"/>
        </c:manualLayout>
      </c:layout>
      <c:pieChart>
        <c:varyColors val="1"/>
        <c:ser>
          <c:idx val="0"/>
          <c:order val="0"/>
          <c:tx>
            <c:strRef>
              <c:f>Sheet1!$A$2</c:f>
              <c:strCache>
                <c:ptCount val="1"/>
                <c:pt idx="0">
                  <c:v>AZ</c:v>
                </c:pt>
              </c:strCache>
            </c:strRef>
          </c:tx>
          <c:dPt>
            <c:idx val="0"/>
            <c:bubble3D val="0"/>
            <c:spPr>
              <a:solidFill>
                <a:schemeClr val="tx2">
                  <a:lumMod val="60000"/>
                  <a:lumOff val="40000"/>
                </a:schemeClr>
              </a:solidFill>
            </c:spPr>
          </c:dPt>
          <c:dPt>
            <c:idx val="1"/>
            <c:bubble3D val="0"/>
            <c:spPr>
              <a:solidFill>
                <a:schemeClr val="tx2">
                  <a:lumMod val="40000"/>
                  <a:lumOff val="60000"/>
                </a:schemeClr>
              </a:solidFill>
            </c:spPr>
          </c:dPt>
          <c:dPt>
            <c:idx val="2"/>
            <c:bubble3D val="0"/>
            <c:spPr>
              <a:solidFill>
                <a:schemeClr val="bg2">
                  <a:lumMod val="75000"/>
                </a:schemeClr>
              </a:solidFill>
            </c:spPr>
          </c:dPt>
          <c:cat>
            <c:strRef>
              <c:f>Sheet1!$B$1:$D$1</c:f>
              <c:strCache>
                <c:ptCount val="3"/>
                <c:pt idx="0">
                  <c:v>Resi and Non-resi solar as % of retail sales</c:v>
                </c:pt>
                <c:pt idx="1">
                  <c:v>Utility-scale solar as % of retail sales</c:v>
                </c:pt>
                <c:pt idx="2">
                  <c:v>Non-solar generation as % of retail sales</c:v>
                </c:pt>
              </c:strCache>
            </c:strRef>
          </c:cat>
          <c:val>
            <c:numRef>
              <c:f>Sheet1!$B$2:$D$2</c:f>
              <c:numCache>
                <c:formatCode>0.00%</c:formatCode>
                <c:ptCount val="3"/>
                <c:pt idx="0">
                  <c:v>0.0082</c:v>
                </c:pt>
                <c:pt idx="1">
                  <c:v>0.019</c:v>
                </c:pt>
                <c:pt idx="2">
                  <c:v>0.9728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0"/>
          <c:y val="0.11197362542365"/>
          <c:w val="0.815899546647578"/>
          <c:h val="0.229281242613656"/>
        </c:manualLayout>
      </c:layout>
      <c:overlay val="0"/>
      <c:txPr>
        <a:bodyPr/>
        <a:lstStyle/>
        <a:p>
          <a:pPr>
            <a:defRPr sz="1200"/>
          </a:pPr>
          <a:endParaRPr lang="en-US"/>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4820"/>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sz="quarter" idx="1"/>
          </p:nvPr>
        </p:nvSpPr>
        <p:spPr>
          <a:xfrm>
            <a:off x="3971183" y="0"/>
            <a:ext cx="3037628" cy="464820"/>
          </a:xfrm>
          <a:prstGeom prst="rect">
            <a:avLst/>
          </a:prstGeom>
        </p:spPr>
        <p:txBody>
          <a:bodyPr vert="horz" lIns="91650" tIns="45825" rIns="91650" bIns="45825" rtlCol="0"/>
          <a:lstStyle>
            <a:lvl1pPr algn="r">
              <a:defRPr sz="1200"/>
            </a:lvl1pPr>
          </a:lstStyle>
          <a:p>
            <a:fld id="{C1756018-F8FB-4BA4-9C61-882205E8FCE7}" type="datetimeFigureOut">
              <a:rPr lang="en-US" smtClean="0"/>
              <a:t>12/12/13</a:t>
            </a:fld>
            <a:endParaRPr lang="en-US" dirty="0"/>
          </a:p>
        </p:txBody>
      </p:sp>
      <p:sp>
        <p:nvSpPr>
          <p:cNvPr id="4" name="Footer Placeholder 3"/>
          <p:cNvSpPr>
            <a:spLocks noGrp="1"/>
          </p:cNvSpPr>
          <p:nvPr>
            <p:ph type="ftr" sz="quarter" idx="2"/>
          </p:nvPr>
        </p:nvSpPr>
        <p:spPr>
          <a:xfrm>
            <a:off x="0" y="8829989"/>
            <a:ext cx="3037628" cy="464820"/>
          </a:xfrm>
          <a:prstGeom prst="rect">
            <a:avLst/>
          </a:prstGeom>
        </p:spPr>
        <p:txBody>
          <a:bodyPr vert="horz" lIns="91650" tIns="45825" rIns="91650" bIns="458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83" y="8829989"/>
            <a:ext cx="3037628" cy="464820"/>
          </a:xfrm>
          <a:prstGeom prst="rect">
            <a:avLst/>
          </a:prstGeom>
        </p:spPr>
        <p:txBody>
          <a:bodyPr vert="horz" lIns="91650" tIns="45825" rIns="91650" bIns="45825" rtlCol="0" anchor="b"/>
          <a:lstStyle>
            <a:lvl1pPr algn="r">
              <a:defRPr sz="1200"/>
            </a:lvl1pPr>
          </a:lstStyle>
          <a:p>
            <a:fld id="{786D4FAA-EB66-44AA-BAC4-39FE91090984}" type="slidenum">
              <a:rPr lang="en-US" smtClean="0"/>
              <a:t>‹#›</a:t>
            </a:fld>
            <a:endParaRPr lang="en-US" dirty="0"/>
          </a:p>
        </p:txBody>
      </p:sp>
    </p:spTree>
    <p:extLst>
      <p:ext uri="{BB962C8B-B14F-4D97-AF65-F5344CB8AC3E}">
        <p14:creationId xmlns:p14="http://schemas.microsoft.com/office/powerpoint/2010/main" val="2082670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eaLnBrk="0" hangingPunct="0">
              <a:defRPr sz="1200">
                <a:latin typeface="Times" pitchFamily="1" charset="0"/>
                <a:cs typeface="+mn-cs"/>
              </a:defRPr>
            </a:lvl1pPr>
          </a:lstStyle>
          <a:p>
            <a:pPr>
              <a:defRPr/>
            </a:pPr>
            <a:endParaRPr lang="en-US" dirty="0"/>
          </a:p>
        </p:txBody>
      </p:sp>
      <p:sp>
        <p:nvSpPr>
          <p:cNvPr id="7171" name="Rectangle 3"/>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eaLnBrk="0" hangingPunct="0">
              <a:defRPr sz="1200">
                <a:latin typeface="Times" pitchFamily="1" charset="0"/>
                <a:cs typeface="+mn-cs"/>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35144" y="4415790"/>
            <a:ext cx="5140112" cy="418338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31580"/>
            <a:ext cx="3037628"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eaLnBrk="0" hangingPunct="0">
              <a:defRPr sz="1200">
                <a:latin typeface="Times" pitchFamily="1" charset="0"/>
                <a:cs typeface="+mn-cs"/>
              </a:defRPr>
            </a:lvl1pPr>
          </a:lstStyle>
          <a:p>
            <a:pPr>
              <a:defRPr/>
            </a:pPr>
            <a:endParaRPr lang="en-US" dirty="0"/>
          </a:p>
        </p:txBody>
      </p:sp>
      <p:sp>
        <p:nvSpPr>
          <p:cNvPr id="7175" name="Rectangle 7"/>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2415" eaLnBrk="0" hangingPunct="0">
              <a:defRPr sz="1200">
                <a:latin typeface="Times" pitchFamily="1" charset="0"/>
                <a:cs typeface="+mn-cs"/>
              </a:defRPr>
            </a:lvl1pPr>
          </a:lstStyle>
          <a:p>
            <a:pPr>
              <a:defRPr/>
            </a:pPr>
            <a:fld id="{0D34826A-F0DE-4705-B55D-0FAFA3930F7F}" type="slidenum">
              <a:rPr lang="en-US"/>
              <a:pPr>
                <a:defRPr/>
              </a:pPr>
              <a:t>‹#›</a:t>
            </a:fld>
            <a:endParaRPr lang="en-US" dirty="0"/>
          </a:p>
        </p:txBody>
      </p:sp>
    </p:spTree>
    <p:extLst>
      <p:ext uri="{BB962C8B-B14F-4D97-AF65-F5344CB8AC3E}">
        <p14:creationId xmlns:p14="http://schemas.microsoft.com/office/powerpoint/2010/main" val="22689123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415" eaLnBrk="0" hangingPunct="0">
              <a:defRPr sz="3000">
                <a:solidFill>
                  <a:schemeClr val="tx1"/>
                </a:solidFill>
                <a:latin typeface="Times" pitchFamily="18" charset="0"/>
              </a:defRPr>
            </a:lvl1pPr>
            <a:lvl2pPr marL="744659" indent="-286407" defTabSz="932415" eaLnBrk="0" hangingPunct="0">
              <a:defRPr sz="3000">
                <a:solidFill>
                  <a:schemeClr val="tx1"/>
                </a:solidFill>
                <a:latin typeface="Times" pitchFamily="18" charset="0"/>
              </a:defRPr>
            </a:lvl2pPr>
            <a:lvl3pPr marL="1145629" indent="-229126" defTabSz="932415" eaLnBrk="0" hangingPunct="0">
              <a:defRPr sz="3000">
                <a:solidFill>
                  <a:schemeClr val="tx1"/>
                </a:solidFill>
                <a:latin typeface="Times" pitchFamily="18" charset="0"/>
              </a:defRPr>
            </a:lvl3pPr>
            <a:lvl4pPr marL="1603880" indent="-229126" defTabSz="932415" eaLnBrk="0" hangingPunct="0">
              <a:defRPr sz="3000">
                <a:solidFill>
                  <a:schemeClr val="tx1"/>
                </a:solidFill>
                <a:latin typeface="Times" pitchFamily="18" charset="0"/>
              </a:defRPr>
            </a:lvl4pPr>
            <a:lvl5pPr marL="2062132" indent="-229126" defTabSz="932415" eaLnBrk="0" hangingPunct="0">
              <a:defRPr sz="3000">
                <a:solidFill>
                  <a:schemeClr val="tx1"/>
                </a:solidFill>
                <a:latin typeface="Times" pitchFamily="18" charset="0"/>
              </a:defRPr>
            </a:lvl5pPr>
            <a:lvl6pPr marL="2520384" indent="-229126" defTabSz="932415" eaLnBrk="0" fontAlgn="base" hangingPunct="0">
              <a:spcBef>
                <a:spcPct val="0"/>
              </a:spcBef>
              <a:spcAft>
                <a:spcPct val="0"/>
              </a:spcAft>
              <a:defRPr sz="3000">
                <a:solidFill>
                  <a:schemeClr val="tx1"/>
                </a:solidFill>
                <a:latin typeface="Times" pitchFamily="18" charset="0"/>
              </a:defRPr>
            </a:lvl6pPr>
            <a:lvl7pPr marL="2978635" indent="-229126" defTabSz="932415" eaLnBrk="0" fontAlgn="base" hangingPunct="0">
              <a:spcBef>
                <a:spcPct val="0"/>
              </a:spcBef>
              <a:spcAft>
                <a:spcPct val="0"/>
              </a:spcAft>
              <a:defRPr sz="3000">
                <a:solidFill>
                  <a:schemeClr val="tx1"/>
                </a:solidFill>
                <a:latin typeface="Times" pitchFamily="18" charset="0"/>
              </a:defRPr>
            </a:lvl7pPr>
            <a:lvl8pPr marL="3436887" indent="-229126" defTabSz="932415" eaLnBrk="0" fontAlgn="base" hangingPunct="0">
              <a:spcBef>
                <a:spcPct val="0"/>
              </a:spcBef>
              <a:spcAft>
                <a:spcPct val="0"/>
              </a:spcAft>
              <a:defRPr sz="3000">
                <a:solidFill>
                  <a:schemeClr val="tx1"/>
                </a:solidFill>
                <a:latin typeface="Times" pitchFamily="18" charset="0"/>
              </a:defRPr>
            </a:lvl8pPr>
            <a:lvl9pPr marL="3895138" indent="-229126" defTabSz="932415" eaLnBrk="0" fontAlgn="base" hangingPunct="0">
              <a:spcBef>
                <a:spcPct val="0"/>
              </a:spcBef>
              <a:spcAft>
                <a:spcPct val="0"/>
              </a:spcAft>
              <a:defRPr sz="3000">
                <a:solidFill>
                  <a:schemeClr val="tx1"/>
                </a:solidFill>
                <a:latin typeface="Times" pitchFamily="18" charset="0"/>
              </a:defRPr>
            </a:lvl9pPr>
          </a:lstStyle>
          <a:p>
            <a:fld id="{DF084ECD-B460-4FC8-9244-686878CF54FD}" type="slidenum">
              <a:rPr lang="en-US" sz="1200"/>
              <a:pPr/>
              <a:t>1</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CPS put switch away from</a:t>
            </a:r>
            <a:r>
              <a:rPr lang="en-US" baseline="0" dirty="0" smtClean="0"/>
              <a:t> NEM on hold. Austin adopted a Value of Solar. ACC keeping NEM with placeholder fixed charge of $5/ average per residential customer.</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13</a:t>
            </a:fld>
            <a:endParaRPr lang="en-US" dirty="0"/>
          </a:p>
        </p:txBody>
      </p:sp>
    </p:spTree>
    <p:extLst>
      <p:ext uri="{BB962C8B-B14F-4D97-AF65-F5344CB8AC3E}">
        <p14:creationId xmlns:p14="http://schemas.microsoft.com/office/powerpoint/2010/main" val="202159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forward,</a:t>
            </a:r>
            <a:r>
              <a:rPr lang="en-US" baseline="0" dirty="0" smtClean="0"/>
              <a:t> SEIA is working to develop long </a:t>
            </a:r>
            <a:r>
              <a:rPr lang="en-US" baseline="0" dirty="0" smtClean="0"/>
              <a:t>term/sustainable </a:t>
            </a:r>
            <a:r>
              <a:rPr lang="en-US" baseline="0" dirty="0" smtClean="0"/>
              <a:t>frameworks. The basic principles can set the stage. Comprehensive analysis required to move the dialogue forward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15</a:t>
            </a:fld>
            <a:endParaRPr lang="en-US" dirty="0"/>
          </a:p>
        </p:txBody>
      </p:sp>
    </p:spTree>
    <p:extLst>
      <p:ext uri="{BB962C8B-B14F-4D97-AF65-F5344CB8AC3E}">
        <p14:creationId xmlns:p14="http://schemas.microsoft.com/office/powerpoint/2010/main" val="75048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 has continuously</a:t>
            </a:r>
            <a:r>
              <a:rPr lang="en-US" baseline="0" dirty="0" smtClean="0"/>
              <a:t> moved up in state rankings and in Q3 MA was 4</a:t>
            </a:r>
            <a:r>
              <a:rPr lang="en-US" baseline="30000" dirty="0" smtClean="0"/>
              <a:t>th</a:t>
            </a:r>
            <a:r>
              <a:rPr lang="en-US" baseline="0" dirty="0" smtClean="0"/>
              <a:t> in country in terms of </a:t>
            </a:r>
            <a:r>
              <a:rPr lang="en-US" baseline="0" dirty="0" err="1" smtClean="0"/>
              <a:t>installaion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3</a:t>
            </a:fld>
            <a:endParaRPr lang="en-US" dirty="0"/>
          </a:p>
        </p:txBody>
      </p:sp>
    </p:spTree>
    <p:extLst>
      <p:ext uri="{BB962C8B-B14F-4D97-AF65-F5344CB8AC3E}">
        <p14:creationId xmlns:p14="http://schemas.microsoft.com/office/powerpoint/2010/main" val="249615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Massachusetts</a:t>
            </a:r>
            <a:r>
              <a:rPr lang="en-US" baseline="0" dirty="0" smtClean="0"/>
              <a:t> policy context and relatively high electricity prices contributes to its ranking as numbers 6 in cumulative installed capacity.</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4</a:t>
            </a:fld>
            <a:endParaRPr lang="en-US" dirty="0"/>
          </a:p>
        </p:txBody>
      </p:sp>
    </p:spTree>
    <p:extLst>
      <p:ext uri="{BB962C8B-B14F-4D97-AF65-F5344CB8AC3E}">
        <p14:creationId xmlns:p14="http://schemas.microsoft.com/office/powerpoint/2010/main" val="107910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12,000</a:t>
            </a:r>
            <a:r>
              <a:rPr lang="en-US" baseline="0" dirty="0" smtClean="0"/>
              <a:t> spend some time</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5</a:t>
            </a:fld>
            <a:endParaRPr lang="en-US" dirty="0"/>
          </a:p>
        </p:txBody>
      </p:sp>
    </p:spTree>
    <p:extLst>
      <p:ext uri="{BB962C8B-B14F-4D97-AF65-F5344CB8AC3E}">
        <p14:creationId xmlns:p14="http://schemas.microsoft.com/office/powerpoint/2010/main" val="172555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 tale of 4 cities --- 2 where able to connect</a:t>
            </a:r>
            <a:r>
              <a:rPr lang="en-US" baseline="0" dirty="0" smtClean="0"/>
              <a:t> and are realizing the benefits, 2 are unable to because NEM public cap has been reached</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7</a:t>
            </a:fld>
            <a:endParaRPr lang="en-US" dirty="0"/>
          </a:p>
        </p:txBody>
      </p:sp>
    </p:spTree>
    <p:extLst>
      <p:ext uri="{BB962C8B-B14F-4D97-AF65-F5344CB8AC3E}">
        <p14:creationId xmlns:p14="http://schemas.microsoft.com/office/powerpoint/2010/main" val="47097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Concerns are expressed over NEM and DG penetration however the amount</a:t>
            </a:r>
            <a:r>
              <a:rPr lang="en-US" baseline="0" dirty="0" smtClean="0"/>
              <a:t> of penetration is smart.</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9</a:t>
            </a:fld>
            <a:endParaRPr lang="en-US" dirty="0"/>
          </a:p>
        </p:txBody>
      </p:sp>
    </p:spTree>
    <p:extLst>
      <p:ext uri="{BB962C8B-B14F-4D97-AF65-F5344CB8AC3E}">
        <p14:creationId xmlns:p14="http://schemas.microsoft.com/office/powerpoint/2010/main" val="416310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Q2,</a:t>
            </a:r>
            <a:r>
              <a:rPr lang="en-US" baseline="0" dirty="0" smtClean="0"/>
              <a:t> this number is on lower side. W</a:t>
            </a:r>
            <a:r>
              <a:rPr lang="en-US" dirty="0" smtClean="0"/>
              <a:t>e now estimate penetration is around</a:t>
            </a:r>
            <a:r>
              <a:rPr lang="en-US" baseline="0" dirty="0" smtClean="0"/>
              <a:t> .75% of all sales. A small percentage of overall purchases.</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10</a:t>
            </a:fld>
            <a:endParaRPr lang="en-US" dirty="0"/>
          </a:p>
        </p:txBody>
      </p:sp>
    </p:spTree>
    <p:extLst>
      <p:ext uri="{BB962C8B-B14F-4D97-AF65-F5344CB8AC3E}">
        <p14:creationId xmlns:p14="http://schemas.microsoft.com/office/powerpoint/2010/main" val="23527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415" eaLnBrk="0" hangingPunct="0">
              <a:defRPr sz="3000">
                <a:solidFill>
                  <a:schemeClr val="tx1"/>
                </a:solidFill>
                <a:latin typeface="Times" pitchFamily="18" charset="0"/>
              </a:defRPr>
            </a:lvl1pPr>
            <a:lvl2pPr marL="744659" indent="-286407" defTabSz="932415" eaLnBrk="0" hangingPunct="0">
              <a:defRPr sz="3000">
                <a:solidFill>
                  <a:schemeClr val="tx1"/>
                </a:solidFill>
                <a:latin typeface="Times" pitchFamily="18" charset="0"/>
              </a:defRPr>
            </a:lvl2pPr>
            <a:lvl3pPr marL="1145629" indent="-229126" defTabSz="932415" eaLnBrk="0" hangingPunct="0">
              <a:defRPr sz="3000">
                <a:solidFill>
                  <a:schemeClr val="tx1"/>
                </a:solidFill>
                <a:latin typeface="Times" pitchFamily="18" charset="0"/>
              </a:defRPr>
            </a:lvl3pPr>
            <a:lvl4pPr marL="1603880" indent="-229126" defTabSz="932415" eaLnBrk="0" hangingPunct="0">
              <a:defRPr sz="3000">
                <a:solidFill>
                  <a:schemeClr val="tx1"/>
                </a:solidFill>
                <a:latin typeface="Times" pitchFamily="18" charset="0"/>
              </a:defRPr>
            </a:lvl4pPr>
            <a:lvl5pPr marL="2062132" indent="-229126" defTabSz="932415" eaLnBrk="0" hangingPunct="0">
              <a:defRPr sz="3000">
                <a:solidFill>
                  <a:schemeClr val="tx1"/>
                </a:solidFill>
                <a:latin typeface="Times" pitchFamily="18" charset="0"/>
              </a:defRPr>
            </a:lvl5pPr>
            <a:lvl6pPr marL="2520384" indent="-229126" defTabSz="932415" eaLnBrk="0" fontAlgn="base" hangingPunct="0">
              <a:spcBef>
                <a:spcPct val="0"/>
              </a:spcBef>
              <a:spcAft>
                <a:spcPct val="0"/>
              </a:spcAft>
              <a:defRPr sz="3000">
                <a:solidFill>
                  <a:schemeClr val="tx1"/>
                </a:solidFill>
                <a:latin typeface="Times" pitchFamily="18" charset="0"/>
              </a:defRPr>
            </a:lvl6pPr>
            <a:lvl7pPr marL="2978635" indent="-229126" defTabSz="932415" eaLnBrk="0" fontAlgn="base" hangingPunct="0">
              <a:spcBef>
                <a:spcPct val="0"/>
              </a:spcBef>
              <a:spcAft>
                <a:spcPct val="0"/>
              </a:spcAft>
              <a:defRPr sz="3000">
                <a:solidFill>
                  <a:schemeClr val="tx1"/>
                </a:solidFill>
                <a:latin typeface="Times" pitchFamily="18" charset="0"/>
              </a:defRPr>
            </a:lvl7pPr>
            <a:lvl8pPr marL="3436887" indent="-229126" defTabSz="932415" eaLnBrk="0" fontAlgn="base" hangingPunct="0">
              <a:spcBef>
                <a:spcPct val="0"/>
              </a:spcBef>
              <a:spcAft>
                <a:spcPct val="0"/>
              </a:spcAft>
              <a:defRPr sz="3000">
                <a:solidFill>
                  <a:schemeClr val="tx1"/>
                </a:solidFill>
                <a:latin typeface="Times" pitchFamily="18" charset="0"/>
              </a:defRPr>
            </a:lvl8pPr>
            <a:lvl9pPr marL="3895138" indent="-229126" defTabSz="932415" eaLnBrk="0" fontAlgn="base" hangingPunct="0">
              <a:spcBef>
                <a:spcPct val="0"/>
              </a:spcBef>
              <a:spcAft>
                <a:spcPct val="0"/>
              </a:spcAft>
              <a:defRPr sz="3000">
                <a:solidFill>
                  <a:schemeClr val="tx1"/>
                </a:solidFill>
                <a:latin typeface="Times" pitchFamily="18" charset="0"/>
              </a:defRPr>
            </a:lvl9pPr>
          </a:lstStyle>
          <a:p>
            <a:fld id="{AB5F51CF-AA79-4065-8944-F490B855F871}" type="slidenum">
              <a:rPr lang="en-US" sz="1200"/>
              <a:pPr/>
              <a:t>11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pitchFamily="18" charset="0"/>
              </a:rPr>
              <a:t>For example, the 8400 jobs in</a:t>
            </a:r>
            <a:r>
              <a:rPr lang="en-US" baseline="0" dirty="0" smtClean="0">
                <a:latin typeface="Times" pitchFamily="18" charset="0"/>
              </a:rPr>
              <a:t> solar have value, how is that benefit reflected in a cost benefit analysis.</a:t>
            </a:r>
            <a:endParaRPr lang="en-US" dirty="0" smtClean="0">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penetration of distributed</a:t>
            </a:r>
            <a:r>
              <a:rPr lang="en-US" baseline="0" dirty="0" smtClean="0"/>
              <a:t> generation has raised concerns over costs to the grid, ratepayer equity, etc. A number of studies have been conducted to analysis the impact. Many have different results because their </a:t>
            </a:r>
            <a:r>
              <a:rPr lang="en-US" baseline="0" dirty="0" err="1" smtClean="0"/>
              <a:t>inputs,etc</a:t>
            </a:r>
            <a:r>
              <a:rPr lang="en-US" baseline="0" dirty="0" smtClean="0"/>
              <a:t> are different</a:t>
            </a:r>
            <a:r>
              <a:rPr lang="en-US" baseline="0" dirty="0" smtClean="0"/>
              <a:t>. SEIA study found NEM net benefit of $34m/year in AZ.</a:t>
            </a:r>
            <a:endParaRPr lang="en-US" baseline="0" dirty="0" smtClean="0"/>
          </a:p>
          <a:p>
            <a:r>
              <a:rPr lang="en-US" baseline="0" dirty="0" smtClean="0"/>
              <a:t>A recent decision by the Arizona Corporation Commission reflects these disparities – the ACC determined to put in place a </a:t>
            </a:r>
            <a:r>
              <a:rPr lang="en-US" baseline="0" dirty="0" err="1" smtClean="0"/>
              <a:t>termporary</a:t>
            </a:r>
            <a:r>
              <a:rPr lang="en-US" baseline="0" dirty="0" smtClean="0"/>
              <a:t> fixed fee while further research and rate design work is done. The fee will average around $5/month for residential solar customers.</a:t>
            </a:r>
            <a:endParaRPr lang="en-US" dirty="0"/>
          </a:p>
        </p:txBody>
      </p:sp>
      <p:sp>
        <p:nvSpPr>
          <p:cNvPr id="4" name="Slide Number Placeholder 3"/>
          <p:cNvSpPr>
            <a:spLocks noGrp="1"/>
          </p:cNvSpPr>
          <p:nvPr>
            <p:ph type="sldNum" sz="quarter" idx="10"/>
          </p:nvPr>
        </p:nvSpPr>
        <p:spPr/>
        <p:txBody>
          <a:bodyPr/>
          <a:lstStyle/>
          <a:p>
            <a:pPr>
              <a:defRPr/>
            </a:pPr>
            <a:fld id="{0D34826A-F0DE-4705-B55D-0FAFA3930F7F}" type="slidenum">
              <a:rPr lang="en-US" smtClean="0"/>
              <a:pPr>
                <a:defRPr/>
              </a:pPr>
              <a:t>12</a:t>
            </a:fld>
            <a:endParaRPr lang="en-US" dirty="0"/>
          </a:p>
        </p:txBody>
      </p:sp>
    </p:spTree>
    <p:extLst>
      <p:ext uri="{BB962C8B-B14F-4D97-AF65-F5344CB8AC3E}">
        <p14:creationId xmlns:p14="http://schemas.microsoft.com/office/powerpoint/2010/main" val="1784295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ctrTitle"/>
          </p:nvPr>
        </p:nvSpPr>
        <p:spPr>
          <a:xfrm>
            <a:off x="3505200" y="2971800"/>
            <a:ext cx="5410200" cy="609600"/>
          </a:xfrm>
        </p:spPr>
        <p:txBody>
          <a:bodyPr anchor="t"/>
          <a:lstStyle>
            <a:lvl1pPr>
              <a:defRPr sz="2800">
                <a:solidFill>
                  <a:schemeClr val="bg1"/>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3505201" y="3886200"/>
            <a:ext cx="5410200" cy="914400"/>
          </a:xfrm>
        </p:spPr>
        <p:txBody>
          <a:bodyPr tIns="164592"/>
          <a:lstStyle>
            <a:lvl1pPr marL="0" indent="0">
              <a:buFontTx/>
              <a:buNone/>
              <a:defRPr sz="2000" b="1">
                <a:solidFill>
                  <a:schemeClr val="bg1"/>
                </a:solidFill>
                <a:latin typeface="Arial Narrow"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6039570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74725"/>
            <a:ext cx="8229600" cy="838200"/>
          </a:xfrm>
          <a:prstGeom prst="rect">
            <a:avLst/>
          </a:prstGeom>
        </p:spPr>
        <p:txBody>
          <a:bodyPr/>
          <a:lstStyle>
            <a:lvl1pPr algn="l">
              <a:defRPr sz="3600" b="1"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65325"/>
            <a:ext cx="4038600" cy="3840163"/>
          </a:xfrm>
          <a:prstGeom prst="rect">
            <a:avLst/>
          </a:prstGeo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65325"/>
            <a:ext cx="4038600" cy="3840163"/>
          </a:xfrm>
          <a:prstGeom prst="rect">
            <a:avLst/>
          </a:prstGeo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6" name="Footer Placeholder 5"/>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7" name="Slide Number Placeholder 6"/>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138279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a:prstGeom prst="rect">
            <a:avLst/>
          </a:prstGeom>
        </p:spPr>
        <p:txBody>
          <a:bodyPr/>
          <a:lstStyle>
            <a:lvl1pPr algn="l">
              <a:defRPr sz="3600" b="1" i="0">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4040188" cy="639762"/>
          </a:xfrm>
          <a:prstGeom prst="rect">
            <a:avLst/>
          </a:prstGeom>
        </p:spPr>
        <p:txBody>
          <a:bodyPr anchor="b"/>
          <a:lstStyle>
            <a:lvl1pPr marL="0" indent="0" algn="l">
              <a:buNone/>
              <a:defRPr sz="2000" b="1" i="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20962"/>
            <a:ext cx="4040188" cy="3184525"/>
          </a:xfrm>
          <a:prstGeom prst="rect">
            <a:avLst/>
          </a:prstGeom>
        </p:spPr>
        <p:txBody>
          <a:bodyPr/>
          <a:lstStyle>
            <a:lvl1pPr>
              <a:defRPr sz="2400" b="0" i="0">
                <a:latin typeface="Arial"/>
                <a:cs typeface="Arial"/>
              </a:defRPr>
            </a:lvl1pPr>
            <a:lvl2pPr>
              <a:defRPr sz="2000" b="0" i="0">
                <a:latin typeface="Arial"/>
                <a:cs typeface="Arial"/>
              </a:defRPr>
            </a:lvl2pPr>
            <a:lvl3pPr>
              <a:defRPr sz="1800" b="0" i="0">
                <a:latin typeface="Arial"/>
                <a:cs typeface="Arial"/>
              </a:defRPr>
            </a:lvl3pPr>
            <a:lvl4pPr>
              <a:defRPr sz="1600" b="0" i="0">
                <a:latin typeface="Arial"/>
                <a:cs typeface="Arial"/>
              </a:defRPr>
            </a:lvl4pPr>
            <a:lvl5pPr>
              <a:defRPr sz="1600" b="0" i="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981200"/>
            <a:ext cx="4041775" cy="639762"/>
          </a:xfrm>
          <a:prstGeom prst="rect">
            <a:avLst/>
          </a:prstGeom>
        </p:spPr>
        <p:txBody>
          <a:bodyPr anchor="b"/>
          <a:lstStyle>
            <a:lvl1pPr marL="0" indent="0" algn="l">
              <a:buNone/>
              <a:defRPr sz="2000" b="1" i="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620962"/>
            <a:ext cx="4041775" cy="3184525"/>
          </a:xfrm>
          <a:prstGeom prst="rect">
            <a:avLst/>
          </a:prstGeom>
        </p:spPr>
        <p:txBody>
          <a:bodyPr/>
          <a:lstStyle>
            <a:lvl1pPr>
              <a:defRPr sz="2400" b="0" i="0">
                <a:latin typeface="Arial"/>
                <a:cs typeface="Arial"/>
              </a:defRPr>
            </a:lvl1pPr>
            <a:lvl2pPr>
              <a:defRPr sz="2000" b="0" i="0">
                <a:latin typeface="Arial"/>
                <a:cs typeface="Arial"/>
              </a:defRPr>
            </a:lvl2pPr>
            <a:lvl3pPr>
              <a:defRPr sz="1800" b="0" i="0">
                <a:latin typeface="Arial"/>
                <a:cs typeface="Arial"/>
              </a:defRPr>
            </a:lvl3pPr>
            <a:lvl4pPr>
              <a:defRPr sz="1600" b="0" i="0">
                <a:latin typeface="Arial"/>
                <a:cs typeface="Arial"/>
              </a:defRPr>
            </a:lvl4pPr>
            <a:lvl5pPr>
              <a:defRPr sz="1600" b="0" i="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8" name="Footer Placeholder 7"/>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9" name="Slide Number Placeholder 8"/>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2229484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prstGeom prst="rect">
            <a:avLst/>
          </a:prstGeom>
        </p:spPr>
        <p:txBody>
          <a:bodyPr/>
          <a:lstStyle>
            <a:lvl1pPr algn="l">
              <a:defRPr sz="3600" b="1" i="0">
                <a:latin typeface="Arial"/>
                <a:cs typeface="Aria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4" name="Footer Placeholder 3"/>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5" name="Slide Number Placeholder 4"/>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708716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019800"/>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3" name="Footer Placeholder 2"/>
          <p:cNvSpPr>
            <a:spLocks noGrp="1"/>
          </p:cNvSpPr>
          <p:nvPr>
            <p:ph type="ftr" sz="quarter" idx="11"/>
          </p:nvPr>
        </p:nvSpPr>
        <p:spPr>
          <a:xfrm>
            <a:off x="3124200" y="6019800"/>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4" name="Slide Number Placeholder 3"/>
          <p:cNvSpPr>
            <a:spLocks noGrp="1"/>
          </p:cNvSpPr>
          <p:nvPr>
            <p:ph type="sldNum" sz="quarter" idx="12"/>
          </p:nvPr>
        </p:nvSpPr>
        <p:spPr>
          <a:xfrm>
            <a:off x="6553200" y="6019800"/>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2657520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008313" cy="1080105"/>
          </a:xfrm>
          <a:prstGeom prst="rect">
            <a:avLst/>
          </a:prstGeom>
        </p:spPr>
        <p:txBody>
          <a:bodyPr anchor="b"/>
          <a:lstStyle>
            <a:lvl1pPr algn="l">
              <a:defRPr sz="2000" b="1"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43000"/>
            <a:ext cx="5111750" cy="4722137"/>
          </a:xfrm>
          <a:prstGeom prst="rect">
            <a:avLst/>
          </a:prstGeom>
        </p:spPr>
        <p:txBody>
          <a:bodyPr/>
          <a:lstStyle>
            <a:lvl1pPr>
              <a:defRPr sz="3200" b="0" i="0">
                <a:latin typeface="Arial"/>
                <a:cs typeface="Arial"/>
              </a:defRPr>
            </a:lvl1pPr>
            <a:lvl2pPr>
              <a:defRPr sz="2800" b="0" i="0">
                <a:latin typeface="Arial"/>
                <a:cs typeface="Arial"/>
              </a:defRPr>
            </a:lvl2pPr>
            <a:lvl3pPr>
              <a:defRPr sz="2400" b="0" i="0">
                <a:latin typeface="Arial"/>
                <a:cs typeface="Arial"/>
              </a:defRPr>
            </a:lvl3pPr>
            <a:lvl4pPr>
              <a:defRPr sz="2000" b="0" i="0">
                <a:latin typeface="Arial"/>
                <a:cs typeface="Arial"/>
              </a:defRPr>
            </a:lvl4pPr>
            <a:lvl5pPr>
              <a:defRPr sz="2000" b="0" i="0">
                <a:latin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223105"/>
            <a:ext cx="3008313" cy="3642031"/>
          </a:xfrm>
          <a:prstGeom prst="rect">
            <a:avLst/>
          </a:prstGeom>
        </p:spPr>
        <p:txBody>
          <a:bodyPr/>
          <a:lstStyle>
            <a:lvl1pPr marL="0" indent="0">
              <a:buNone/>
              <a:defRPr sz="1400" b="0" i="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6" name="Footer Placeholder 5"/>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7" name="Slide Number Placeholder 6"/>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403165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479925"/>
            <a:ext cx="5486400" cy="566738"/>
          </a:xfrm>
          <a:prstGeom prst="rect">
            <a:avLst/>
          </a:prstGeom>
        </p:spPr>
        <p:txBody>
          <a:bodyPr anchor="b"/>
          <a:lstStyle>
            <a:lvl1pPr algn="l">
              <a:defRPr sz="2000" b="1" i="0">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066800"/>
            <a:ext cx="5486400" cy="33400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046663"/>
            <a:ext cx="5486400" cy="804862"/>
          </a:xfrm>
          <a:prstGeom prst="rect">
            <a:avLst/>
          </a:prstGeom>
        </p:spPr>
        <p:txBody>
          <a:bodyPr/>
          <a:lstStyle>
            <a:lvl1pPr marL="0" indent="0">
              <a:buNone/>
              <a:defRPr sz="1400" b="0" i="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6" name="Footer Placeholder 5"/>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7" name="Slide Number Placeholder 6"/>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4174688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375"/>
            <a:ext cx="8229600" cy="764612"/>
          </a:xfrm>
          <a:prstGeom prst="rect">
            <a:avLst/>
          </a:prstGeom>
        </p:spPr>
        <p:txBody>
          <a:bodyPr/>
          <a:lstStyle>
            <a:lvl1pPr algn="l">
              <a:defRPr sz="3600" b="1" i="0">
                <a:latin typeface="Arial"/>
                <a:cs typeface="Aria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209801"/>
            <a:ext cx="8229600" cy="3581400"/>
          </a:xfrm>
          <a:prstGeom prst="rect">
            <a:avLst/>
          </a:prstGeom>
        </p:spPr>
        <p:txBody>
          <a:bodyPr vert="eaVert"/>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5" name="Footer Placeholder 4"/>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6" name="Slide Number Placeholder 5"/>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2968101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9525"/>
            <a:ext cx="2057400" cy="4525963"/>
          </a:xfrm>
          <a:prstGeom prst="rect">
            <a:avLst/>
          </a:prstGeom>
        </p:spPr>
        <p:txBody>
          <a:bodyPr vert="eaVert"/>
          <a:lstStyle>
            <a:lvl1pPr algn="l">
              <a:defRPr sz="3600" b="1" i="0">
                <a:latin typeface="Arial"/>
                <a:cs typeface="Aria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79525"/>
            <a:ext cx="6019800" cy="4525963"/>
          </a:xfrm>
          <a:prstGeom prst="rect">
            <a:avLst/>
          </a:prstGeom>
        </p:spPr>
        <p:txBody>
          <a:bodyPr vert="eaVert"/>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5" name="Footer Placeholder 4"/>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6" name="Slide Number Placeholder 5"/>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2405401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86EB-8444-6B4B-973D-DF5C1095D645}" type="datetimeFigureOut">
              <a:rPr lang="en-US" smtClean="0">
                <a:solidFill>
                  <a:prstClr val="black">
                    <a:tint val="75000"/>
                  </a:prstClr>
                </a:solidFill>
                <a:latin typeface="Calibri"/>
              </a:rPr>
              <a:pPr/>
              <a:t>12/12/13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0CA73B-D105-6B4D-8172-8FA884F45E8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3319998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fld id="{A7FB86EB-8444-6B4B-973D-DF5C1095D645}" type="datetimeFigureOut">
              <a:rPr lang="en-US" smtClean="0">
                <a:solidFill>
                  <a:prstClr val="black">
                    <a:tint val="75000"/>
                  </a:prstClr>
                </a:solidFill>
                <a:latin typeface="Calibri"/>
              </a:rPr>
              <a:pPr/>
              <a:t>12/12/13</a:t>
            </a:fld>
            <a:endParaRPr lang="en-US" dirty="0">
              <a:solidFill>
                <a:prstClr val="black">
                  <a:tint val="75000"/>
                </a:prstClr>
              </a:solidFill>
              <a:latin typeface="Calibri"/>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prstClr val="black">
                  <a:tint val="75000"/>
                </a:prstClr>
              </a:solidFill>
              <a:latin typeface="Calibri"/>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10CA73B-D105-6B4D-8172-8FA884F45E8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00487B"/>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1">
                  <a:lumMod val="95000"/>
                  <a:lumOff val="5000"/>
                </a:schemeClr>
              </a:buClr>
              <a:defRPr sz="2800" b="1">
                <a:solidFill>
                  <a:srgbClr val="2B2B2B"/>
                </a:solidFill>
              </a:defRPr>
            </a:lvl1pPr>
            <a:lvl2pPr>
              <a:buClr>
                <a:schemeClr val="tx1">
                  <a:lumMod val="95000"/>
                  <a:lumOff val="5000"/>
                </a:schemeClr>
              </a:buClr>
              <a:defRPr sz="2400">
                <a:solidFill>
                  <a:srgbClr val="2B2B2B"/>
                </a:solidFill>
              </a:defRPr>
            </a:lvl2pPr>
            <a:lvl3pPr>
              <a:buClr>
                <a:schemeClr val="tx1">
                  <a:lumMod val="95000"/>
                  <a:lumOff val="5000"/>
                </a:schemeClr>
              </a:buClr>
              <a:defRPr>
                <a:solidFill>
                  <a:srgbClr val="2B2B2B"/>
                </a:solidFill>
              </a:defRPr>
            </a:lvl3pPr>
            <a:lvl4pPr>
              <a:buClr>
                <a:schemeClr val="tx1">
                  <a:lumMod val="95000"/>
                  <a:lumOff val="5000"/>
                </a:schemeClr>
              </a:buClr>
              <a:defRPr>
                <a:solidFill>
                  <a:srgbClr val="2B2B2B"/>
                </a:solidFill>
              </a:defRPr>
            </a:lvl4pPr>
            <a:lvl5pPr>
              <a:buClr>
                <a:schemeClr val="tx1">
                  <a:lumMod val="95000"/>
                  <a:lumOff val="5000"/>
                </a:schemeClr>
              </a:buClr>
              <a:defRPr>
                <a:solidFill>
                  <a:srgbClr val="2B2B2B"/>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xfrm>
            <a:off x="304800" y="6581775"/>
            <a:ext cx="1905000" cy="165100"/>
          </a:xfrm>
          <a:ln/>
        </p:spPr>
        <p:txBody>
          <a:bodyPr/>
          <a:lstStyle>
            <a:lvl1pPr>
              <a:defRPr sz="1000" b="1">
                <a:solidFill>
                  <a:srgbClr val="00487B"/>
                </a:solidFill>
                <a:latin typeface="Arial Narrow" pitchFamily="34" charset="0"/>
              </a:defRPr>
            </a:lvl1pPr>
          </a:lstStyle>
          <a:p>
            <a:pPr>
              <a:defRPr/>
            </a:pPr>
            <a:fld id="{7A3BB43E-2A93-4B2D-ADE8-4E3CD8E48B7A}" type="datetime4">
              <a:rPr lang="en-US" smtClean="0"/>
              <a:pPr>
                <a:defRPr/>
              </a:pPr>
              <a:t>December 12, 2013</a:t>
            </a:fld>
            <a:endParaRPr lang="en-US" dirty="0"/>
          </a:p>
        </p:txBody>
      </p:sp>
      <p:sp>
        <p:nvSpPr>
          <p:cNvPr id="5" name="Rectangle 5"/>
          <p:cNvSpPr>
            <a:spLocks noGrp="1" noChangeArrowheads="1"/>
          </p:cNvSpPr>
          <p:nvPr>
            <p:ph type="ftr" sz="quarter" idx="11"/>
          </p:nvPr>
        </p:nvSpPr>
        <p:spPr>
          <a:xfrm>
            <a:off x="3124200" y="6581775"/>
            <a:ext cx="2895600" cy="165100"/>
          </a:xfrm>
          <a:ln/>
        </p:spPr>
        <p:txBody>
          <a:bodyPr/>
          <a:lstStyle>
            <a:lvl1pPr>
              <a:defRPr sz="1000">
                <a:solidFill>
                  <a:srgbClr val="00487B"/>
                </a:solidFill>
                <a:latin typeface="Arial Narrow" pitchFamily="34" charset="0"/>
              </a:defRPr>
            </a:lvl1pPr>
          </a:lstStyle>
          <a:p>
            <a:pPr>
              <a:defRPr/>
            </a:pPr>
            <a:r>
              <a:rPr lang="en-US" dirty="0" smtClean="0"/>
              <a:t>© 2013 Solar Energy Industries Association</a:t>
            </a:r>
            <a:r>
              <a:rPr lang="en-US" baseline="30000" dirty="0" smtClean="0"/>
              <a:t>®</a:t>
            </a:r>
            <a:endParaRPr lang="en-US" baseline="30000" dirty="0"/>
          </a:p>
        </p:txBody>
      </p:sp>
      <p:sp>
        <p:nvSpPr>
          <p:cNvPr id="6" name="Rectangle 6"/>
          <p:cNvSpPr>
            <a:spLocks noGrp="1" noChangeArrowheads="1"/>
          </p:cNvSpPr>
          <p:nvPr>
            <p:ph type="sldNum" sz="quarter" idx="12"/>
          </p:nvPr>
        </p:nvSpPr>
        <p:spPr>
          <a:xfrm>
            <a:off x="6781800" y="6581775"/>
            <a:ext cx="1981200" cy="165100"/>
          </a:xfrm>
          <a:ln/>
        </p:spPr>
        <p:txBody>
          <a:bodyPr/>
          <a:lstStyle>
            <a:lvl1pPr>
              <a:defRPr sz="1000">
                <a:solidFill>
                  <a:srgbClr val="00487B"/>
                </a:solidFill>
                <a:latin typeface="Arial Narrow" pitchFamily="34" charset="0"/>
              </a:defRPr>
            </a:lvl1pPr>
          </a:lstStyle>
          <a:p>
            <a:pPr>
              <a:defRPr/>
            </a:pPr>
            <a:fld id="{7853DAC0-D6F5-4958-8BB7-E268057EB94C}" type="slidenum">
              <a:rPr lang="en-US" smtClean="0"/>
              <a:pPr>
                <a:defRPr/>
              </a:pPr>
              <a:t>‹#›</a:t>
            </a:fld>
            <a:endParaRPr lang="en-US" dirty="0"/>
          </a:p>
        </p:txBody>
      </p:sp>
    </p:spTree>
    <p:extLst>
      <p:ext uri="{BB962C8B-B14F-4D97-AF65-F5344CB8AC3E}">
        <p14:creationId xmlns:p14="http://schemas.microsoft.com/office/powerpoint/2010/main" val="215447857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7FB86EB-8444-6B4B-973D-DF5C1095D645}" type="datetimeFigureOut">
              <a:rPr lang="en-US" smtClean="0">
                <a:solidFill>
                  <a:prstClr val="black">
                    <a:tint val="75000"/>
                  </a:prstClr>
                </a:solidFill>
                <a:latin typeface="Calibri"/>
              </a:rPr>
              <a:pPr/>
              <a:t>12/12/13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extLst/>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extLst/>
          </a:lstStyle>
          <a:p>
            <a:fld id="{510CA73B-D105-6B4D-8172-8FA884F45E8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7FB86EB-8444-6B4B-973D-DF5C1095D645}" type="datetimeFigureOut">
              <a:rPr lang="en-US" smtClean="0">
                <a:solidFill>
                  <a:prstClr val="black">
                    <a:tint val="75000"/>
                  </a:prstClr>
                </a:solidFill>
                <a:latin typeface="Calibri"/>
              </a:rPr>
              <a:pPr/>
              <a:t>12/12/13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10CA73B-D105-6B4D-8172-8FA884F45E8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86EB-8444-6B4B-973D-DF5C1095D645}" type="datetimeFigureOut">
              <a:rPr lang="en-US" smtClean="0">
                <a:solidFill>
                  <a:prstClr val="black">
                    <a:tint val="75000"/>
                  </a:prstClr>
                </a:solidFill>
                <a:latin typeface="Calibri"/>
              </a:rPr>
              <a:pPr/>
              <a:t>12/12/13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0CA73B-D105-6B4D-8172-8FA884F45E8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7FB86EB-8444-6B4B-973D-DF5C1095D645}" type="datetimeFigureOut">
              <a:rPr lang="en-US" smtClean="0">
                <a:solidFill>
                  <a:prstClr val="black">
                    <a:tint val="75000"/>
                  </a:prstClr>
                </a:solidFill>
                <a:latin typeface="Calibri"/>
              </a:rPr>
              <a:pPr/>
              <a:t>12/12/13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0CA73B-D105-6B4D-8172-8FA884F45E8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304800" y="6581775"/>
            <a:ext cx="1905000" cy="165100"/>
          </a:xfrm>
          <a:ln/>
        </p:spPr>
        <p:txBody>
          <a:bodyPr/>
          <a:lstStyle>
            <a:lvl1pPr>
              <a:defRPr sz="1000" b="1">
                <a:solidFill>
                  <a:srgbClr val="00487B"/>
                </a:solidFill>
                <a:latin typeface="Arial Narrow" pitchFamily="34" charset="0"/>
              </a:defRPr>
            </a:lvl1pPr>
          </a:lstStyle>
          <a:p>
            <a:pPr>
              <a:defRPr/>
            </a:pPr>
            <a:fld id="{5BAA0A22-370E-4FDF-B467-8D103278DF9C}" type="datetime4">
              <a:rPr lang="en-US" smtClean="0"/>
              <a:pPr>
                <a:defRPr/>
              </a:pPr>
              <a:t>December 12, 2013</a:t>
            </a:fld>
            <a:endParaRPr lang="en-US" dirty="0"/>
          </a:p>
        </p:txBody>
      </p:sp>
      <p:sp>
        <p:nvSpPr>
          <p:cNvPr id="5" name="Rectangle 5"/>
          <p:cNvSpPr>
            <a:spLocks noGrp="1" noChangeArrowheads="1"/>
          </p:cNvSpPr>
          <p:nvPr>
            <p:ph type="ftr" sz="quarter" idx="11"/>
          </p:nvPr>
        </p:nvSpPr>
        <p:spPr>
          <a:xfrm>
            <a:off x="3124200" y="6591300"/>
            <a:ext cx="2895600" cy="165100"/>
          </a:xfrm>
          <a:ln/>
        </p:spPr>
        <p:txBody>
          <a:bodyPr/>
          <a:lstStyle>
            <a:lvl1pPr>
              <a:defRPr sz="1000" b="1">
                <a:solidFill>
                  <a:srgbClr val="00487B"/>
                </a:solidFill>
                <a:latin typeface="Arial Narrow" pitchFamily="34" charset="0"/>
              </a:defRPr>
            </a:lvl1pPr>
          </a:lstStyle>
          <a:p>
            <a:pPr>
              <a:defRPr/>
            </a:pPr>
            <a:r>
              <a:rPr lang="en-US" dirty="0" smtClean="0"/>
              <a:t>© 2013 Solar Energy Industries Association</a:t>
            </a:r>
            <a:r>
              <a:rPr lang="en-US" baseline="30000" dirty="0" smtClean="0"/>
              <a:t>®</a:t>
            </a:r>
            <a:endParaRPr lang="en-US" baseline="30000" dirty="0"/>
          </a:p>
        </p:txBody>
      </p:sp>
      <p:sp>
        <p:nvSpPr>
          <p:cNvPr id="6" name="Rectangle 6"/>
          <p:cNvSpPr>
            <a:spLocks noGrp="1" noChangeArrowheads="1"/>
          </p:cNvSpPr>
          <p:nvPr>
            <p:ph type="sldNum" sz="quarter" idx="12"/>
          </p:nvPr>
        </p:nvSpPr>
        <p:spPr>
          <a:xfrm>
            <a:off x="6781800" y="6588125"/>
            <a:ext cx="1981200" cy="165100"/>
          </a:xfrm>
          <a:ln/>
        </p:spPr>
        <p:txBody>
          <a:bodyPr/>
          <a:lstStyle>
            <a:lvl1pPr>
              <a:defRPr sz="1000" b="1">
                <a:solidFill>
                  <a:srgbClr val="00487B"/>
                </a:solidFill>
                <a:latin typeface="Arial Narrow" pitchFamily="34" charset="0"/>
              </a:defRPr>
            </a:lvl1pPr>
          </a:lstStyle>
          <a:p>
            <a:pPr>
              <a:defRPr/>
            </a:pPr>
            <a:fld id="{123EB708-8B3D-4BCD-9B37-392C1625CA73}" type="slidenum">
              <a:rPr lang="en-US" smtClean="0"/>
              <a:pPr>
                <a:defRPr/>
              </a:pPr>
              <a:t>‹#›</a:t>
            </a:fld>
            <a:endParaRPr lang="en-US" dirty="0"/>
          </a:p>
        </p:txBody>
      </p:sp>
    </p:spTree>
    <p:extLst>
      <p:ext uri="{BB962C8B-B14F-4D97-AF65-F5344CB8AC3E}">
        <p14:creationId xmlns:p14="http://schemas.microsoft.com/office/powerpoint/2010/main" val="124183498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8138" y="1068388"/>
            <a:ext cx="4151312"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068388"/>
            <a:ext cx="4151313"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304800" y="6591300"/>
            <a:ext cx="1905000" cy="165100"/>
          </a:xfrm>
          <a:ln/>
        </p:spPr>
        <p:txBody>
          <a:bodyPr/>
          <a:lstStyle>
            <a:lvl1pPr>
              <a:defRPr sz="1000" b="1">
                <a:solidFill>
                  <a:srgbClr val="00487B"/>
                </a:solidFill>
                <a:latin typeface="Arial Narrow" pitchFamily="34" charset="0"/>
              </a:defRPr>
            </a:lvl1pPr>
          </a:lstStyle>
          <a:p>
            <a:pPr>
              <a:defRPr/>
            </a:pPr>
            <a:fld id="{BECBEC60-C796-4D7C-BBEE-841A4798F973}" type="datetime4">
              <a:rPr lang="en-US" smtClean="0"/>
              <a:pPr>
                <a:defRPr/>
              </a:pPr>
              <a:t>December 12, 2013</a:t>
            </a:fld>
            <a:endParaRPr lang="en-US" dirty="0"/>
          </a:p>
        </p:txBody>
      </p:sp>
      <p:sp>
        <p:nvSpPr>
          <p:cNvPr id="6" name="Rectangle 5"/>
          <p:cNvSpPr>
            <a:spLocks noGrp="1" noChangeArrowheads="1"/>
          </p:cNvSpPr>
          <p:nvPr>
            <p:ph type="ftr" sz="quarter" idx="11"/>
          </p:nvPr>
        </p:nvSpPr>
        <p:spPr>
          <a:xfrm>
            <a:off x="3124200" y="6591300"/>
            <a:ext cx="2895600" cy="165100"/>
          </a:xfrm>
          <a:ln/>
        </p:spPr>
        <p:txBody>
          <a:bodyPr/>
          <a:lstStyle>
            <a:lvl1pPr>
              <a:defRPr sz="1000" b="1">
                <a:solidFill>
                  <a:srgbClr val="00487B"/>
                </a:solidFill>
                <a:latin typeface="Arial Narrow" pitchFamily="34" charset="0"/>
              </a:defRPr>
            </a:lvl1pPr>
          </a:lstStyle>
          <a:p>
            <a:pPr>
              <a:defRPr/>
            </a:pPr>
            <a:r>
              <a:rPr lang="en-US" dirty="0" smtClean="0"/>
              <a:t>© 2013 Solar Energy Industries Association</a:t>
            </a:r>
            <a:r>
              <a:rPr lang="en-US" baseline="30000" dirty="0" smtClean="0"/>
              <a:t>®</a:t>
            </a:r>
            <a:endParaRPr lang="en-US" baseline="30000" dirty="0"/>
          </a:p>
        </p:txBody>
      </p:sp>
      <p:sp>
        <p:nvSpPr>
          <p:cNvPr id="7" name="Rectangle 6"/>
          <p:cNvSpPr>
            <a:spLocks noGrp="1" noChangeArrowheads="1"/>
          </p:cNvSpPr>
          <p:nvPr>
            <p:ph type="sldNum" sz="quarter" idx="12"/>
          </p:nvPr>
        </p:nvSpPr>
        <p:spPr>
          <a:xfrm>
            <a:off x="6781800" y="6588125"/>
            <a:ext cx="1981200" cy="165100"/>
          </a:xfrm>
          <a:ln/>
        </p:spPr>
        <p:txBody>
          <a:bodyPr/>
          <a:lstStyle>
            <a:lvl1pPr>
              <a:defRPr sz="1000" b="1">
                <a:solidFill>
                  <a:srgbClr val="00487B"/>
                </a:solidFill>
                <a:latin typeface="Arial Narrow" pitchFamily="34" charset="0"/>
              </a:defRPr>
            </a:lvl1pPr>
          </a:lstStyle>
          <a:p>
            <a:pPr>
              <a:defRPr/>
            </a:pPr>
            <a:fld id="{046FDE9C-082E-487B-9F2C-7977E5A38F30}" type="slidenum">
              <a:rPr lang="en-US" smtClean="0"/>
              <a:pPr>
                <a:defRPr/>
              </a:pPr>
              <a:t>‹#›</a:t>
            </a:fld>
            <a:endParaRPr lang="en-US" dirty="0"/>
          </a:p>
        </p:txBody>
      </p:sp>
    </p:spTree>
    <p:extLst>
      <p:ext uri="{BB962C8B-B14F-4D97-AF65-F5344CB8AC3E}">
        <p14:creationId xmlns:p14="http://schemas.microsoft.com/office/powerpoint/2010/main" val="178509328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781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066800"/>
            <a:ext cx="5111750"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304800" y="6588125"/>
            <a:ext cx="1905000" cy="165100"/>
          </a:xfrm>
          <a:ln/>
        </p:spPr>
        <p:txBody>
          <a:bodyPr/>
          <a:lstStyle>
            <a:lvl1pPr>
              <a:defRPr sz="1000">
                <a:solidFill>
                  <a:srgbClr val="00487B"/>
                </a:solidFill>
                <a:latin typeface="Arial Narrow" pitchFamily="34" charset="0"/>
              </a:defRPr>
            </a:lvl1pPr>
          </a:lstStyle>
          <a:p>
            <a:pPr>
              <a:defRPr/>
            </a:pPr>
            <a:fld id="{BBC60727-480E-4D4A-A34D-24A745B24D4F}" type="datetime4">
              <a:rPr lang="en-US" smtClean="0"/>
              <a:pPr>
                <a:defRPr/>
              </a:pPr>
              <a:t>December 12, 2013</a:t>
            </a:fld>
            <a:endParaRPr lang="en-US" dirty="0"/>
          </a:p>
        </p:txBody>
      </p:sp>
      <p:sp>
        <p:nvSpPr>
          <p:cNvPr id="6" name="Rectangle 5"/>
          <p:cNvSpPr>
            <a:spLocks noGrp="1" noChangeArrowheads="1"/>
          </p:cNvSpPr>
          <p:nvPr>
            <p:ph type="ftr" sz="quarter" idx="11"/>
          </p:nvPr>
        </p:nvSpPr>
        <p:spPr>
          <a:xfrm>
            <a:off x="3124200" y="6591300"/>
            <a:ext cx="2895600" cy="165100"/>
          </a:xfrm>
          <a:ln/>
        </p:spPr>
        <p:txBody>
          <a:bodyPr/>
          <a:lstStyle>
            <a:lvl1pPr>
              <a:defRPr sz="1000">
                <a:solidFill>
                  <a:srgbClr val="00487B"/>
                </a:solidFill>
                <a:latin typeface="Arial Narrow" pitchFamily="34" charset="0"/>
              </a:defRPr>
            </a:lvl1pPr>
          </a:lstStyle>
          <a:p>
            <a:pPr>
              <a:defRPr/>
            </a:pPr>
            <a:r>
              <a:rPr lang="en-US" dirty="0" smtClean="0"/>
              <a:t>© 2013 Solar Energy Industries Association</a:t>
            </a:r>
            <a:r>
              <a:rPr lang="en-US" baseline="30000" dirty="0" smtClean="0"/>
              <a:t>®</a:t>
            </a:r>
            <a:endParaRPr lang="en-US" baseline="30000" dirty="0"/>
          </a:p>
        </p:txBody>
      </p:sp>
      <p:sp>
        <p:nvSpPr>
          <p:cNvPr id="7" name="Rectangle 6"/>
          <p:cNvSpPr>
            <a:spLocks noGrp="1" noChangeArrowheads="1"/>
          </p:cNvSpPr>
          <p:nvPr>
            <p:ph type="sldNum" sz="quarter" idx="12"/>
          </p:nvPr>
        </p:nvSpPr>
        <p:spPr>
          <a:xfrm>
            <a:off x="6781800" y="6591300"/>
            <a:ext cx="1981200" cy="165100"/>
          </a:xfrm>
          <a:ln/>
        </p:spPr>
        <p:txBody>
          <a:bodyPr/>
          <a:lstStyle>
            <a:lvl1pPr>
              <a:defRPr sz="1000">
                <a:solidFill>
                  <a:srgbClr val="00487B"/>
                </a:solidFill>
                <a:latin typeface="Arial Narrow" pitchFamily="34" charset="0"/>
              </a:defRPr>
            </a:lvl1pPr>
          </a:lstStyle>
          <a:p>
            <a:pPr>
              <a:defRPr/>
            </a:pPr>
            <a:fld id="{7AD8E985-014E-4C8B-9CC6-5CF6AC4C83AE}" type="slidenum">
              <a:rPr lang="en-US" smtClean="0"/>
              <a:pPr>
                <a:defRPr/>
              </a:pPr>
              <a:t>‹#›</a:t>
            </a:fld>
            <a:endParaRPr lang="en-US" dirty="0"/>
          </a:p>
        </p:txBody>
      </p:sp>
    </p:spTree>
    <p:extLst>
      <p:ext uri="{BB962C8B-B14F-4D97-AF65-F5344CB8AC3E}">
        <p14:creationId xmlns:p14="http://schemas.microsoft.com/office/powerpoint/2010/main" val="295559964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066800"/>
            <a:ext cx="54864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304800" y="6588125"/>
            <a:ext cx="1905000" cy="165100"/>
          </a:xfrm>
          <a:ln/>
        </p:spPr>
        <p:txBody>
          <a:bodyPr/>
          <a:lstStyle>
            <a:lvl1pPr>
              <a:defRPr sz="1000" b="1">
                <a:solidFill>
                  <a:srgbClr val="00487B"/>
                </a:solidFill>
                <a:latin typeface="Arial Narrow" pitchFamily="34" charset="0"/>
              </a:defRPr>
            </a:lvl1pPr>
          </a:lstStyle>
          <a:p>
            <a:pPr>
              <a:defRPr/>
            </a:pPr>
            <a:fld id="{213415E4-58FB-4AAA-B5B2-4C89E21BA638}" type="datetime4">
              <a:rPr lang="en-US" smtClean="0"/>
              <a:pPr>
                <a:defRPr/>
              </a:pPr>
              <a:t>December 12, 2013</a:t>
            </a:fld>
            <a:endParaRPr lang="en-US" dirty="0"/>
          </a:p>
        </p:txBody>
      </p:sp>
      <p:sp>
        <p:nvSpPr>
          <p:cNvPr id="6" name="Rectangle 5"/>
          <p:cNvSpPr>
            <a:spLocks noGrp="1" noChangeArrowheads="1"/>
          </p:cNvSpPr>
          <p:nvPr>
            <p:ph type="ftr" sz="quarter" idx="11"/>
          </p:nvPr>
        </p:nvSpPr>
        <p:spPr>
          <a:xfrm>
            <a:off x="3124200" y="6584950"/>
            <a:ext cx="2895600" cy="165100"/>
          </a:xfrm>
          <a:ln/>
        </p:spPr>
        <p:txBody>
          <a:bodyPr/>
          <a:lstStyle>
            <a:lvl1pPr>
              <a:defRPr sz="1000" b="1">
                <a:solidFill>
                  <a:srgbClr val="00487B"/>
                </a:solidFill>
                <a:latin typeface="Arial Narrow" pitchFamily="34" charset="0"/>
              </a:defRPr>
            </a:lvl1pPr>
          </a:lstStyle>
          <a:p>
            <a:pPr>
              <a:defRPr/>
            </a:pPr>
            <a:r>
              <a:rPr lang="en-US" dirty="0" smtClean="0"/>
              <a:t>© 2013 Solar Energy Industries Association</a:t>
            </a:r>
            <a:r>
              <a:rPr lang="en-US" baseline="30000" dirty="0" smtClean="0"/>
              <a:t>®</a:t>
            </a:r>
            <a:endParaRPr lang="en-US" baseline="30000" dirty="0"/>
          </a:p>
        </p:txBody>
      </p:sp>
      <p:sp>
        <p:nvSpPr>
          <p:cNvPr id="7" name="Rectangle 6"/>
          <p:cNvSpPr>
            <a:spLocks noGrp="1" noChangeArrowheads="1"/>
          </p:cNvSpPr>
          <p:nvPr>
            <p:ph type="sldNum" sz="quarter" idx="12"/>
          </p:nvPr>
        </p:nvSpPr>
        <p:spPr>
          <a:xfrm>
            <a:off x="6781800" y="6588125"/>
            <a:ext cx="1981200" cy="165100"/>
          </a:xfrm>
          <a:ln/>
        </p:spPr>
        <p:txBody>
          <a:bodyPr/>
          <a:lstStyle>
            <a:lvl1pPr>
              <a:defRPr sz="1000" b="1">
                <a:solidFill>
                  <a:srgbClr val="00487B"/>
                </a:solidFill>
                <a:latin typeface="Arial Narrow" pitchFamily="34" charset="0"/>
              </a:defRPr>
            </a:lvl1pPr>
          </a:lstStyle>
          <a:p>
            <a:pPr>
              <a:defRPr/>
            </a:pPr>
            <a:fld id="{B1BA7B97-BF98-4EBB-B68E-8A9B0F81CE8E}" type="slidenum">
              <a:rPr lang="en-US" smtClean="0"/>
              <a:pPr>
                <a:defRPr/>
              </a:pPr>
              <a:t>‹#›</a:t>
            </a:fld>
            <a:endParaRPr lang="en-US" dirty="0"/>
          </a:p>
        </p:txBody>
      </p:sp>
    </p:spTree>
    <p:extLst>
      <p:ext uri="{BB962C8B-B14F-4D97-AF65-F5344CB8AC3E}">
        <p14:creationId xmlns:p14="http://schemas.microsoft.com/office/powerpoint/2010/main" val="148378052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57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67969"/>
          </a:xfrm>
          <a:prstGeom prst="rect">
            <a:avLst/>
          </a:prstGeom>
        </p:spPr>
        <p:txBody>
          <a:bodyPr/>
          <a:lstStyle>
            <a:lvl1pPr algn="l">
              <a:defRPr sz="3600" b="1"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44963"/>
          </a:xfrm>
          <a:prstGeom prst="rect">
            <a:avLst/>
          </a:prstGeo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181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086225"/>
            <a:ext cx="7772400" cy="1362075"/>
          </a:xfrm>
          <a:prstGeom prst="rect">
            <a:avLst/>
          </a:prstGeom>
        </p:spPr>
        <p:txBody>
          <a:bodyPr anchor="t"/>
          <a:lstStyle>
            <a:lvl1pPr algn="l">
              <a:defRPr sz="3600" b="1" i="0" cap="a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586038"/>
            <a:ext cx="7772400" cy="1500187"/>
          </a:xfrm>
          <a:prstGeom prst="rect">
            <a:avLst/>
          </a:prstGeom>
        </p:spPr>
        <p:txBody>
          <a:bodyPr anchor="b"/>
          <a:lstStyle>
            <a:lvl1pPr marL="0" indent="0">
              <a:buNone/>
              <a:defRPr sz="2000" b="0" i="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035675"/>
            <a:ext cx="2133600" cy="365125"/>
          </a:xfrm>
          <a:prstGeom prst="rect">
            <a:avLst/>
          </a:prstGeom>
        </p:spPr>
        <p:txBody>
          <a:bodyPr/>
          <a:lstStyle>
            <a:lvl1pPr>
              <a:defRPr sz="1400"/>
            </a:lvl1pPr>
          </a:lstStyle>
          <a:p>
            <a:pPr defTabSz="457200"/>
            <a:fld id="{0D67CCE6-0FF2-924D-8D2A-1E52569C7713}" type="datetimeFigureOut">
              <a:rPr lang="en-US" smtClean="0">
                <a:solidFill>
                  <a:prstClr val="black"/>
                </a:solidFill>
                <a:latin typeface="Arial" charset="0"/>
                <a:ea typeface="ＭＳ Ｐゴシック" pitchFamily="-108" charset="-128"/>
                <a:cs typeface="+mn-cs"/>
              </a:rPr>
              <a:pPr defTabSz="457200"/>
              <a:t>12/12/13</a:t>
            </a:fld>
            <a:endParaRPr lang="en-US" dirty="0">
              <a:solidFill>
                <a:prstClr val="black"/>
              </a:solidFill>
              <a:latin typeface="Arial" charset="0"/>
              <a:ea typeface="ＭＳ Ｐゴシック" pitchFamily="-108" charset="-128"/>
              <a:cs typeface="+mn-cs"/>
            </a:endParaRPr>
          </a:p>
        </p:txBody>
      </p:sp>
      <p:sp>
        <p:nvSpPr>
          <p:cNvPr id="5" name="Footer Placeholder 4"/>
          <p:cNvSpPr>
            <a:spLocks noGrp="1"/>
          </p:cNvSpPr>
          <p:nvPr>
            <p:ph type="ftr" sz="quarter" idx="11"/>
          </p:nvPr>
        </p:nvSpPr>
        <p:spPr>
          <a:xfrm>
            <a:off x="3124200" y="6035675"/>
            <a:ext cx="2895600" cy="365125"/>
          </a:xfrm>
          <a:prstGeom prst="rect">
            <a:avLst/>
          </a:prstGeom>
        </p:spPr>
        <p:txBody>
          <a:bodyPr/>
          <a:lstStyle>
            <a:lvl1pPr>
              <a:defRPr sz="1400"/>
            </a:lvl1pPr>
          </a:lstStyle>
          <a:p>
            <a:pPr defTabSz="457200"/>
            <a:endParaRPr lang="en-US" dirty="0">
              <a:solidFill>
                <a:prstClr val="black"/>
              </a:solidFill>
              <a:latin typeface="Arial" charset="0"/>
              <a:ea typeface="ＭＳ Ｐゴシック" pitchFamily="-108" charset="-128"/>
              <a:cs typeface="+mn-cs"/>
            </a:endParaRPr>
          </a:p>
        </p:txBody>
      </p:sp>
      <p:sp>
        <p:nvSpPr>
          <p:cNvPr id="6" name="Slide Number Placeholder 5"/>
          <p:cNvSpPr>
            <a:spLocks noGrp="1"/>
          </p:cNvSpPr>
          <p:nvPr>
            <p:ph type="sldNum" sz="quarter" idx="12"/>
          </p:nvPr>
        </p:nvSpPr>
        <p:spPr>
          <a:xfrm>
            <a:off x="6553200" y="6035675"/>
            <a:ext cx="2133600" cy="365125"/>
          </a:xfrm>
          <a:prstGeom prst="rect">
            <a:avLst/>
          </a:prstGeom>
        </p:spPr>
        <p:txBody>
          <a:bodyPr/>
          <a:lstStyle>
            <a:lvl1pPr>
              <a:defRPr sz="1400"/>
            </a:lvl1pPr>
          </a:lstStyle>
          <a:p>
            <a:pPr defTabSz="457200"/>
            <a:fld id="{6C82108A-8171-084D-9746-B243DD7109BD}" type="slidenum">
              <a:rPr lang="en-US" smtClean="0">
                <a:solidFill>
                  <a:prstClr val="black"/>
                </a:solidFill>
                <a:latin typeface="Arial" charset="0"/>
                <a:ea typeface="ＭＳ Ｐゴシック" pitchFamily="-108" charset="-128"/>
                <a:cs typeface="+mn-cs"/>
              </a:rPr>
              <a:pPr defTabSz="457200"/>
              <a:t>‹#›</a:t>
            </a:fld>
            <a:endParaRPr lang="en-US" dirty="0">
              <a:solidFill>
                <a:prstClr val="black"/>
              </a:solidFill>
              <a:latin typeface="Arial" charset="0"/>
              <a:ea typeface="ＭＳ Ｐゴシック" pitchFamily="-108" charset="-128"/>
              <a:cs typeface="+mn-cs"/>
            </a:endParaRPr>
          </a:p>
        </p:txBody>
      </p:sp>
    </p:spTree>
    <p:extLst>
      <p:ext uri="{BB962C8B-B14F-4D97-AF65-F5344CB8AC3E}">
        <p14:creationId xmlns:p14="http://schemas.microsoft.com/office/powerpoint/2010/main" val="428055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4" Type="http://schemas.openxmlformats.org/officeDocument/2006/relationships/slideLayout" Target="../slideLayouts/slideLayout4.xml"/><Relationship Id="rId5" Type="http://schemas.openxmlformats.org/officeDocument/2006/relationships/slideLayout" Target="../slideLayouts/slideLayout5.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4" Type="http://schemas.openxmlformats.org/officeDocument/2006/relationships/slideLayout" Target="../slideLayouts/slideLayout10.xml"/><Relationship Id="rId7" Type="http://schemas.openxmlformats.org/officeDocument/2006/relationships/slideLayout" Target="../slideLayouts/slideLayout13.xml"/><Relationship Id="rId11" Type="http://schemas.openxmlformats.org/officeDocument/2006/relationships/slideLayout" Target="../slideLayouts/slideLayout17.xml"/><Relationship Id="rId1" Type="http://schemas.openxmlformats.org/officeDocument/2006/relationships/slideLayout" Target="../slideLayouts/slideLayout7.xml"/><Relationship Id="rId6" Type="http://schemas.openxmlformats.org/officeDocument/2006/relationships/slideLayout" Target="../slideLayouts/slideLayout12.xml"/><Relationship Id="rId8" Type="http://schemas.openxmlformats.org/officeDocument/2006/relationships/slideLayout" Target="../slideLayouts/slideLayout14.xml"/><Relationship Id="rId13" Type="http://schemas.openxmlformats.org/officeDocument/2006/relationships/image" Target="../media/image3.png"/><Relationship Id="rId10" Type="http://schemas.openxmlformats.org/officeDocument/2006/relationships/slideLayout" Target="../slideLayouts/slideLayout16.xml"/><Relationship Id="rId5"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8.xml"/><Relationship Id="rId9" Type="http://schemas.openxmlformats.org/officeDocument/2006/relationships/slideLayout" Target="../slideLayouts/slideLayout15.xml"/><Relationship Id="rId3"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4" Type="http://schemas.openxmlformats.org/officeDocument/2006/relationships/slideLayout" Target="../slideLayouts/slideLayout21.xml"/><Relationship Id="rId5" Type="http://schemas.openxmlformats.org/officeDocument/2006/relationships/slideLayout" Target="../slideLayouts/slideLayout22.xml"/><Relationship Id="rId7"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6"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1028" name="Rectangle 3"/>
          <p:cNvSpPr>
            <a:spLocks noGrp="1" noChangeArrowheads="1"/>
          </p:cNvSpPr>
          <p:nvPr>
            <p:ph type="body" idx="1"/>
          </p:nvPr>
        </p:nvSpPr>
        <p:spPr bwMode="auto">
          <a:xfrm>
            <a:off x="338138" y="1066800"/>
            <a:ext cx="8455025" cy="4799012"/>
          </a:xfrm>
          <a:prstGeom prst="rect">
            <a:avLst/>
          </a:prstGeom>
          <a:noFill/>
          <a:ln>
            <a:noFill/>
          </a:ln>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38138" y="6588125"/>
            <a:ext cx="1905000" cy="1651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defRPr sz="1000" b="1">
                <a:solidFill>
                  <a:srgbClr val="00487B"/>
                </a:solidFill>
                <a:latin typeface="Arial Narrow" pitchFamily="34" charset="0"/>
                <a:cs typeface="Arial" pitchFamily="34" charset="0"/>
              </a:defRPr>
            </a:lvl1pPr>
          </a:lstStyle>
          <a:p>
            <a:pPr>
              <a:defRPr/>
            </a:pPr>
            <a:fld id="{C11FDD77-AEC1-447F-854E-CC159A7B74B2}" type="datetime4">
              <a:rPr lang="en-US" smtClean="0"/>
              <a:pPr>
                <a:defRPr/>
              </a:pPr>
              <a:t>December 12, 2013</a:t>
            </a:fld>
            <a:endParaRPr lang="en-US" dirty="0"/>
          </a:p>
        </p:txBody>
      </p:sp>
      <p:sp>
        <p:nvSpPr>
          <p:cNvPr id="1029" name="Rectangle 5"/>
          <p:cNvSpPr>
            <a:spLocks noGrp="1" noChangeArrowheads="1"/>
          </p:cNvSpPr>
          <p:nvPr>
            <p:ph type="ftr" sz="quarter" idx="3"/>
          </p:nvPr>
        </p:nvSpPr>
        <p:spPr bwMode="auto">
          <a:xfrm>
            <a:off x="3124200" y="6584950"/>
            <a:ext cx="2895600" cy="1651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eaLnBrk="0" hangingPunct="0">
              <a:defRPr sz="1000" b="1">
                <a:solidFill>
                  <a:srgbClr val="00487B"/>
                </a:solidFill>
                <a:latin typeface="Arial Narrow" pitchFamily="34" charset="0"/>
                <a:cs typeface="+mn-cs"/>
              </a:defRPr>
            </a:lvl1pPr>
          </a:lstStyle>
          <a:p>
            <a:pPr>
              <a:defRPr/>
            </a:pPr>
            <a:r>
              <a:rPr lang="en-US" dirty="0" smtClean="0"/>
              <a:t>© 2013 Solar Energy Industries Association</a:t>
            </a:r>
            <a:r>
              <a:rPr lang="en-US" baseline="30000" dirty="0" smtClean="0"/>
              <a:t>®</a:t>
            </a:r>
            <a:endParaRPr lang="en-US" baseline="30000" dirty="0"/>
          </a:p>
        </p:txBody>
      </p:sp>
      <p:sp>
        <p:nvSpPr>
          <p:cNvPr id="1030" name="Rectangle 6"/>
          <p:cNvSpPr>
            <a:spLocks noGrp="1" noChangeArrowheads="1"/>
          </p:cNvSpPr>
          <p:nvPr>
            <p:ph type="sldNum" sz="quarter" idx="4"/>
          </p:nvPr>
        </p:nvSpPr>
        <p:spPr bwMode="auto">
          <a:xfrm>
            <a:off x="6781800" y="6588125"/>
            <a:ext cx="1981200" cy="1651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defRPr sz="1000" b="1">
                <a:solidFill>
                  <a:srgbClr val="00487B"/>
                </a:solidFill>
                <a:latin typeface="Arial Narrow" pitchFamily="34" charset="0"/>
                <a:cs typeface="+mn-cs"/>
              </a:defRPr>
            </a:lvl1pPr>
          </a:lstStyle>
          <a:p>
            <a:pPr>
              <a:defRPr/>
            </a:pPr>
            <a:fld id="{419D3602-6C30-4665-9B35-AEF99B12CF9C}" type="slidenum">
              <a:rPr lang="en-US" smtClean="0"/>
              <a:pPr>
                <a:defRPr/>
              </a:pPr>
              <a:t>‹#›</a:t>
            </a:fld>
            <a:endParaRPr lang="en-US" dirty="0"/>
          </a:p>
        </p:txBody>
      </p:sp>
      <p:sp>
        <p:nvSpPr>
          <p:cNvPr id="1027" name="Rectangle 2"/>
          <p:cNvSpPr>
            <a:spLocks noGrp="1" noChangeArrowheads="1"/>
          </p:cNvSpPr>
          <p:nvPr>
            <p:ph type="title"/>
          </p:nvPr>
        </p:nvSpPr>
        <p:spPr bwMode="auto">
          <a:xfrm>
            <a:off x="338138" y="163513"/>
            <a:ext cx="8455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51" r:id="rId5"/>
    <p:sldLayoutId id="2147483752" r:id="rId6"/>
  </p:sldLayoutIdLst>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200" b="1">
          <a:solidFill>
            <a:srgbClr val="00487B"/>
          </a:solidFill>
          <a:latin typeface="Arial Narrow" pitchFamily="34" charset="0"/>
          <a:ea typeface="+mj-ea"/>
          <a:cs typeface="Arial" pitchFamily="34" charset="0"/>
        </a:defRPr>
      </a:lvl1pPr>
      <a:lvl2pPr algn="l" rtl="0" eaLnBrk="1" fontAlgn="base" hangingPunct="1">
        <a:spcBef>
          <a:spcPct val="0"/>
        </a:spcBef>
        <a:spcAft>
          <a:spcPct val="0"/>
        </a:spcAft>
        <a:defRPr sz="2200" b="1">
          <a:solidFill>
            <a:schemeClr val="tx1"/>
          </a:solidFill>
          <a:latin typeface="Arial" charset="0"/>
        </a:defRPr>
      </a:lvl2pPr>
      <a:lvl3pPr algn="l" rtl="0" eaLnBrk="1" fontAlgn="base" hangingPunct="1">
        <a:spcBef>
          <a:spcPct val="0"/>
        </a:spcBef>
        <a:spcAft>
          <a:spcPct val="0"/>
        </a:spcAft>
        <a:defRPr sz="2200" b="1">
          <a:solidFill>
            <a:schemeClr val="tx1"/>
          </a:solidFill>
          <a:latin typeface="Arial" charset="0"/>
        </a:defRPr>
      </a:lvl3pPr>
      <a:lvl4pPr algn="l" rtl="0" eaLnBrk="1" fontAlgn="base" hangingPunct="1">
        <a:spcBef>
          <a:spcPct val="0"/>
        </a:spcBef>
        <a:spcAft>
          <a:spcPct val="0"/>
        </a:spcAft>
        <a:defRPr sz="2200" b="1">
          <a:solidFill>
            <a:schemeClr val="tx1"/>
          </a:solidFill>
          <a:latin typeface="Arial" charset="0"/>
        </a:defRPr>
      </a:lvl4pPr>
      <a:lvl5pPr algn="l" rtl="0" eaLnBrk="1" fontAlgn="base" hangingPunct="1">
        <a:spcBef>
          <a:spcPct val="0"/>
        </a:spcBef>
        <a:spcAft>
          <a:spcPct val="0"/>
        </a:spcAft>
        <a:defRPr sz="2200" b="1">
          <a:solidFill>
            <a:schemeClr val="tx1"/>
          </a:solidFill>
          <a:latin typeface="Arial" charset="0"/>
        </a:defRPr>
      </a:lvl5pPr>
      <a:lvl6pPr marL="457200" algn="l" rtl="0" eaLnBrk="1" fontAlgn="base" hangingPunct="1">
        <a:spcBef>
          <a:spcPct val="0"/>
        </a:spcBef>
        <a:spcAft>
          <a:spcPct val="0"/>
        </a:spcAft>
        <a:defRPr sz="2200" b="1">
          <a:solidFill>
            <a:schemeClr val="tx1"/>
          </a:solidFill>
          <a:latin typeface="Arial" charset="0"/>
        </a:defRPr>
      </a:lvl6pPr>
      <a:lvl7pPr marL="914400" algn="l" rtl="0" eaLnBrk="1" fontAlgn="base" hangingPunct="1">
        <a:spcBef>
          <a:spcPct val="0"/>
        </a:spcBef>
        <a:spcAft>
          <a:spcPct val="0"/>
        </a:spcAft>
        <a:defRPr sz="2200" b="1">
          <a:solidFill>
            <a:schemeClr val="tx1"/>
          </a:solidFill>
          <a:latin typeface="Arial" charset="0"/>
        </a:defRPr>
      </a:lvl7pPr>
      <a:lvl8pPr marL="1371600" algn="l" rtl="0" eaLnBrk="1" fontAlgn="base" hangingPunct="1">
        <a:spcBef>
          <a:spcPct val="0"/>
        </a:spcBef>
        <a:spcAft>
          <a:spcPct val="0"/>
        </a:spcAft>
        <a:defRPr sz="2200" b="1">
          <a:solidFill>
            <a:schemeClr val="tx1"/>
          </a:solidFill>
          <a:latin typeface="Arial" charset="0"/>
        </a:defRPr>
      </a:lvl8pPr>
      <a:lvl9pPr marL="1828800" algn="l" rtl="0" eaLnBrk="1" fontAlgn="base" hangingPunct="1">
        <a:spcBef>
          <a:spcPct val="0"/>
        </a:spcBef>
        <a:spcAft>
          <a:spcPct val="0"/>
        </a:spcAft>
        <a:defRPr sz="2200" b="1">
          <a:solidFill>
            <a:schemeClr val="tx1"/>
          </a:solidFill>
          <a:latin typeface="Arial" charset="0"/>
        </a:defRPr>
      </a:lvl9pPr>
    </p:titleStyle>
    <p:bodyStyle>
      <a:lvl1pPr marL="342900" indent="-342900" algn="l" rtl="0" eaLnBrk="1" fontAlgn="base" hangingPunct="1">
        <a:spcBef>
          <a:spcPct val="20000"/>
        </a:spcBef>
        <a:spcAft>
          <a:spcPct val="0"/>
        </a:spcAft>
        <a:buClr>
          <a:srgbClr val="00599B"/>
        </a:buClr>
        <a:buChar char="•"/>
        <a:defRPr sz="2200">
          <a:solidFill>
            <a:srgbClr val="2B2B2B"/>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00599B"/>
        </a:buClr>
        <a:buChar char="–"/>
        <a:defRPr sz="2200">
          <a:solidFill>
            <a:srgbClr val="2B2B2B"/>
          </a:solidFill>
          <a:latin typeface="Arial" pitchFamily="34" charset="0"/>
          <a:cs typeface="Arial" pitchFamily="34" charset="0"/>
        </a:defRPr>
      </a:lvl2pPr>
      <a:lvl3pPr marL="1143000" indent="-228600" algn="l" rtl="0" eaLnBrk="1" fontAlgn="base" hangingPunct="1">
        <a:spcBef>
          <a:spcPct val="20000"/>
        </a:spcBef>
        <a:spcAft>
          <a:spcPct val="0"/>
        </a:spcAft>
        <a:buClr>
          <a:srgbClr val="00599B"/>
        </a:buClr>
        <a:buChar char="•"/>
        <a:defRPr sz="2200">
          <a:solidFill>
            <a:srgbClr val="2B2B2B"/>
          </a:solidFill>
          <a:latin typeface="Arial" pitchFamily="34" charset="0"/>
          <a:cs typeface="Arial" pitchFamily="34" charset="0"/>
        </a:defRPr>
      </a:lvl3pPr>
      <a:lvl4pPr marL="1600200" indent="-228600" algn="l" rtl="0" eaLnBrk="1" fontAlgn="base" hangingPunct="1">
        <a:spcBef>
          <a:spcPct val="20000"/>
        </a:spcBef>
        <a:spcAft>
          <a:spcPct val="0"/>
        </a:spcAft>
        <a:buClr>
          <a:srgbClr val="00599B"/>
        </a:buClr>
        <a:buChar char="–"/>
        <a:defRPr sz="2000">
          <a:solidFill>
            <a:srgbClr val="2B2B2B"/>
          </a:solidFill>
          <a:latin typeface="Arial" pitchFamily="34" charset="0"/>
          <a:cs typeface="Arial" pitchFamily="34" charset="0"/>
        </a:defRPr>
      </a:lvl4pPr>
      <a:lvl5pPr marL="2057400" indent="-228600" algn="l" rtl="0" eaLnBrk="1" fontAlgn="base" hangingPunct="1">
        <a:spcBef>
          <a:spcPct val="20000"/>
        </a:spcBef>
        <a:spcAft>
          <a:spcPct val="0"/>
        </a:spcAft>
        <a:buClr>
          <a:srgbClr val="00599B"/>
        </a:buClr>
        <a:buChar char="»"/>
        <a:defRPr>
          <a:solidFill>
            <a:srgbClr val="2B2B2B"/>
          </a:solidFill>
          <a:latin typeface="Arial" pitchFamily="34" charset="0"/>
          <a:cs typeface="Arial" pitchFamily="34" charset="0"/>
        </a:defRPr>
      </a:lvl5pPr>
      <a:lvl6pPr marL="2514600" indent="-228600" algn="l" rtl="0" eaLnBrk="1" fontAlgn="base" hangingPunct="1">
        <a:spcBef>
          <a:spcPct val="20000"/>
        </a:spcBef>
        <a:spcAft>
          <a:spcPct val="0"/>
        </a:spcAft>
        <a:buClr>
          <a:srgbClr val="00599B"/>
        </a:buClr>
        <a:buChar char="»"/>
        <a:defRPr>
          <a:solidFill>
            <a:srgbClr val="646464"/>
          </a:solidFill>
          <a:latin typeface="+mn-lt"/>
        </a:defRPr>
      </a:lvl6pPr>
      <a:lvl7pPr marL="2971800" indent="-228600" algn="l" rtl="0" eaLnBrk="1" fontAlgn="base" hangingPunct="1">
        <a:spcBef>
          <a:spcPct val="20000"/>
        </a:spcBef>
        <a:spcAft>
          <a:spcPct val="0"/>
        </a:spcAft>
        <a:buClr>
          <a:srgbClr val="00599B"/>
        </a:buClr>
        <a:buChar char="»"/>
        <a:defRPr>
          <a:solidFill>
            <a:srgbClr val="646464"/>
          </a:solidFill>
          <a:latin typeface="+mn-lt"/>
        </a:defRPr>
      </a:lvl7pPr>
      <a:lvl8pPr marL="3429000" indent="-228600" algn="l" rtl="0" eaLnBrk="1" fontAlgn="base" hangingPunct="1">
        <a:spcBef>
          <a:spcPct val="20000"/>
        </a:spcBef>
        <a:spcAft>
          <a:spcPct val="0"/>
        </a:spcAft>
        <a:buClr>
          <a:srgbClr val="00599B"/>
        </a:buClr>
        <a:buChar char="»"/>
        <a:defRPr>
          <a:solidFill>
            <a:srgbClr val="646464"/>
          </a:solidFill>
          <a:latin typeface="+mn-lt"/>
        </a:defRPr>
      </a:lvl8pPr>
      <a:lvl9pPr marL="3886200" indent="-228600" algn="l" rtl="0" eaLnBrk="1" fontAlgn="base" hangingPunct="1">
        <a:spcBef>
          <a:spcPct val="20000"/>
        </a:spcBef>
        <a:spcAft>
          <a:spcPct val="0"/>
        </a:spcAft>
        <a:buClr>
          <a:srgbClr val="00599B"/>
        </a:buClr>
        <a:buChar char="»"/>
        <a:defRPr>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4706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29703D0-B9A1-4231-9E27-39E5E2B4EE2D}" type="datetimeFigureOut">
              <a:rPr lang="en-US" smtClean="0">
                <a:solidFill>
                  <a:prstClr val="black">
                    <a:tint val="75000"/>
                  </a:prstClr>
                </a:solidFill>
                <a:latin typeface="Calibri"/>
                <a:cs typeface="+mn-cs"/>
              </a:rPr>
              <a:pPr defTabSz="457200" fontAlgn="auto">
                <a:spcBef>
                  <a:spcPts val="0"/>
                </a:spcBef>
                <a:spcAft>
                  <a:spcPts val="0"/>
                </a:spcAft>
              </a:pPr>
              <a:t>12/12/13</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fld id="{239444EF-9C5D-4A51-A70F-8D3B39B82A53}" type="slidenum">
              <a:rPr lang="en-US" smtClean="0">
                <a:solidFill>
                  <a:prstClr val="black">
                    <a:tint val="75000"/>
                  </a:prstClr>
                </a:solidFill>
                <a:latin typeface="Calibri"/>
                <a:cs typeface="+mn-cs"/>
              </a:rPr>
              <a:pPr>
                <a:defRPr/>
              </a:pPr>
              <a:t>‹#›</a:t>
            </a:fld>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55DC990-C6A6-4ABE-8A13-F99DA023793C}" type="slidenum">
              <a:rPr lang="en-US" smtClean="0">
                <a:solidFill>
                  <a:prstClr val="black">
                    <a:tint val="75000"/>
                  </a:prstClr>
                </a:solidFill>
                <a:latin typeface="Calibri"/>
                <a:cs typeface="+mn-cs"/>
              </a:rPr>
              <a:pPr defTabSz="457200"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20385224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chart" Target="../charts/chart10.xm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chart" Target="../charts/chart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7.gi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chart" Target="../charts/chart8.xml"/><Relationship Id="rId4" Type="http://schemas.openxmlformats.org/officeDocument/2006/relationships/chart" Target="../charts/chart4.xml"/><Relationship Id="rId5" Type="http://schemas.openxmlformats.org/officeDocument/2006/relationships/chart" Target="../charts/chart5.xml"/><Relationship Id="rId7"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3.xml"/><Relationship Id="rId6"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r"/>
            <a:r>
              <a:rPr lang="en-US" dirty="0" smtClean="0"/>
              <a:t>Carrie Cullen Hitt</a:t>
            </a:r>
          </a:p>
          <a:p>
            <a:pPr algn="r"/>
            <a:r>
              <a:rPr lang="en-US" dirty="0" smtClean="0"/>
              <a:t>SVP, State Affairs</a:t>
            </a:r>
          </a:p>
          <a:p>
            <a:pPr algn="r"/>
            <a:endParaRPr lang="en-US" dirty="0"/>
          </a:p>
        </p:txBody>
      </p:sp>
      <p:sp>
        <p:nvSpPr>
          <p:cNvPr id="4" name="Title 3"/>
          <p:cNvSpPr>
            <a:spLocks noGrp="1"/>
          </p:cNvSpPr>
          <p:nvPr>
            <p:ph type="ctrTitle"/>
          </p:nvPr>
        </p:nvSpPr>
        <p:spPr/>
        <p:txBody>
          <a:bodyPr/>
          <a:lstStyle/>
          <a:p>
            <a:r>
              <a:rPr lang="en-US" dirty="0" smtClean="0"/>
              <a:t>Restructuring Roundtable</a:t>
            </a:r>
            <a:br>
              <a:rPr lang="en-US" dirty="0" smtClean="0"/>
            </a:br>
            <a:r>
              <a:rPr lang="en-US" dirty="0" smtClean="0"/>
              <a:t>December 13, 2013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DG and central solar as % of retail sales, Massachusetts</a:t>
            </a:r>
            <a:endParaRPr lang="en-US" sz="3000"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10</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1276475"/>
              </p:ext>
            </p:extLst>
          </p:nvPr>
        </p:nvGraphicFramePr>
        <p:xfrm>
          <a:off x="5410200" y="3657600"/>
          <a:ext cx="4191000" cy="350731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486400" y="5105400"/>
            <a:ext cx="3352800" cy="1077218"/>
          </a:xfrm>
          <a:prstGeom prst="rect">
            <a:avLst/>
          </a:prstGeom>
          <a:noFill/>
        </p:spPr>
        <p:txBody>
          <a:bodyPr wrap="square" rtlCol="0">
            <a:spAutoFit/>
          </a:bodyPr>
          <a:lstStyle/>
          <a:p>
            <a:r>
              <a:rPr lang="en-US" sz="1400" dirty="0" smtClean="0"/>
              <a:t>Note: </a:t>
            </a:r>
            <a:r>
              <a:rPr lang="en-US" sz="1400" dirty="0" err="1" smtClean="0"/>
              <a:t>Resi</a:t>
            </a:r>
            <a:r>
              <a:rPr lang="en-US" sz="1400" dirty="0" smtClean="0"/>
              <a:t> and non-</a:t>
            </a:r>
            <a:r>
              <a:rPr lang="en-US" sz="1400" dirty="0" err="1" smtClean="0"/>
              <a:t>resi</a:t>
            </a:r>
            <a:r>
              <a:rPr lang="en-US" sz="1400" dirty="0" smtClean="0"/>
              <a:t> includes both onsite consumption and exported energy.</a:t>
            </a:r>
          </a:p>
          <a:p>
            <a:endParaRPr lang="en-US" sz="1200" dirty="0"/>
          </a:p>
          <a:p>
            <a:r>
              <a:rPr lang="en-US" sz="1200" dirty="0" smtClean="0"/>
              <a:t>Data from: 2011 EIA retail sales; Q2 13 Solar Market Insight Report solar deployment data.</a:t>
            </a:r>
            <a:endParaRPr lang="en-US" sz="1200" dirty="0"/>
          </a:p>
        </p:txBody>
      </p:sp>
      <p:graphicFrame>
        <p:nvGraphicFramePr>
          <p:cNvPr id="14" name="Chart 13"/>
          <p:cNvGraphicFramePr>
            <a:graphicFrameLocks/>
          </p:cNvGraphicFramePr>
          <p:nvPr>
            <p:extLst>
              <p:ext uri="{D42A27DB-BD31-4B8C-83A1-F6EECF244321}">
                <p14:modId xmlns:p14="http://schemas.microsoft.com/office/powerpoint/2010/main" val="2676571250"/>
              </p:ext>
            </p:extLst>
          </p:nvPr>
        </p:nvGraphicFramePr>
        <p:xfrm>
          <a:off x="609600" y="1219200"/>
          <a:ext cx="5719233" cy="44788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82815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r>
              <a:rPr lang="en-US" sz="2800" dirty="0" smtClean="0">
                <a:solidFill>
                  <a:srgbClr val="00487B"/>
                </a:solidFill>
              </a:rPr>
              <a:t>Typical Benefit and Cost Categories of Distributed PV</a:t>
            </a:r>
          </a:p>
        </p:txBody>
      </p:sp>
      <p:sp>
        <p:nvSpPr>
          <p:cNvPr id="4" name="Date Placeholder 3"/>
          <p:cNvSpPr>
            <a:spLocks noGrp="1"/>
          </p:cNvSpPr>
          <p:nvPr>
            <p:ph type="dt" sz="half" idx="10"/>
          </p:nvPr>
        </p:nvSpPr>
        <p:spPr>
          <a:xfrm>
            <a:off x="304800" y="6591300"/>
            <a:ext cx="1905000" cy="165100"/>
          </a:xfrm>
        </p:spPr>
        <p:txBody>
          <a:bodyPr/>
          <a:lstStyle/>
          <a:p>
            <a:pPr>
              <a:defRPr/>
            </a:pPr>
            <a:fld id="{79A26FBC-5849-4946-9FBF-B9A43921D12C}" type="datetime4">
              <a:rPr lang="en-US" sz="1100" smtClean="0">
                <a:solidFill>
                  <a:srgbClr val="005480"/>
                </a:solidFill>
                <a:latin typeface="Futura BdCn BT" pitchFamily="34" charset="0"/>
              </a:rPr>
              <a:t>December 12, 2013</a:t>
            </a:fld>
            <a:endParaRPr lang="en-US" sz="1100" dirty="0">
              <a:solidFill>
                <a:srgbClr val="005480"/>
              </a:solidFill>
              <a:latin typeface="Futura BdCn BT" pitchFamily="34" charset="0"/>
            </a:endParaRPr>
          </a:p>
        </p:txBody>
      </p:sp>
      <p:sp>
        <p:nvSpPr>
          <p:cNvPr id="5" name="Footer Placeholder 4"/>
          <p:cNvSpPr>
            <a:spLocks noGrp="1"/>
          </p:cNvSpPr>
          <p:nvPr>
            <p:ph type="ftr" sz="quarter" idx="11"/>
          </p:nvPr>
        </p:nvSpPr>
        <p:spPr>
          <a:xfrm>
            <a:off x="3124200" y="6591300"/>
            <a:ext cx="2895600" cy="165100"/>
          </a:xfrm>
        </p:spPr>
        <p:txBody>
          <a:bodyPr/>
          <a:lstStyle/>
          <a:p>
            <a:pPr>
              <a:defRPr/>
            </a:pPr>
            <a:r>
              <a:rPr lang="en-US" sz="1100" dirty="0" smtClean="0">
                <a:solidFill>
                  <a:srgbClr val="005480"/>
                </a:solidFill>
                <a:latin typeface="Futura BdCn BT" pitchFamily="34" charset="0"/>
              </a:rPr>
              <a:t>© 2013 Solar Energy Industries Association®</a:t>
            </a:r>
            <a:endParaRPr lang="en-US" sz="1100" baseline="30000" dirty="0">
              <a:solidFill>
                <a:srgbClr val="005480"/>
              </a:solidFill>
              <a:latin typeface="Futura BdCn BT" pitchFamily="34" charset="0"/>
            </a:endParaRPr>
          </a:p>
        </p:txBody>
      </p:sp>
      <p:sp>
        <p:nvSpPr>
          <p:cNvPr id="6" name="Slide Number Placeholder 5"/>
          <p:cNvSpPr>
            <a:spLocks noGrp="1"/>
          </p:cNvSpPr>
          <p:nvPr>
            <p:ph type="sldNum" sz="quarter" idx="12"/>
          </p:nvPr>
        </p:nvSpPr>
        <p:spPr>
          <a:xfrm>
            <a:off x="6781800" y="6591300"/>
            <a:ext cx="1981200" cy="165100"/>
          </a:xfrm>
        </p:spPr>
        <p:txBody>
          <a:bodyPr/>
          <a:lstStyle/>
          <a:p>
            <a:pPr>
              <a:defRPr/>
            </a:pPr>
            <a:fld id="{C97DEEA0-8F01-4993-8F19-4A2F72004FA6}" type="slidenum">
              <a:rPr lang="en-US" sz="1050" b="1">
                <a:solidFill>
                  <a:srgbClr val="005480"/>
                </a:solidFill>
              </a:rPr>
              <a:pPr>
                <a:defRPr/>
              </a:pPr>
              <a:t>11</a:t>
            </a:fld>
            <a:endParaRPr lang="en-US" sz="1050" b="1" dirty="0">
              <a:solidFill>
                <a:srgbClr val="005480"/>
              </a:solidFill>
            </a:endParaRPr>
          </a:p>
        </p:txBody>
      </p:sp>
      <p:pic>
        <p:nvPicPr>
          <p:cNvPr id="8" name="Content Placeholder 7"/>
          <p:cNvPicPr>
            <a:picLocks noGrp="1"/>
          </p:cNvPicPr>
          <p:nvPr>
            <p:ph idx="1"/>
          </p:nvPr>
        </p:nvPicPr>
        <p:blipFill rotWithShape="1">
          <a:blip r:embed="rId3"/>
          <a:srcRect l="20613" t="11204" r="19411" b="6164"/>
          <a:stretch/>
        </p:blipFill>
        <p:spPr bwMode="auto">
          <a:xfrm>
            <a:off x="2667000" y="1068387"/>
            <a:ext cx="6195418" cy="4799013"/>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33400" y="5867400"/>
            <a:ext cx="6248400" cy="461665"/>
          </a:xfrm>
          <a:prstGeom prst="rect">
            <a:avLst/>
          </a:prstGeom>
          <a:noFill/>
        </p:spPr>
        <p:txBody>
          <a:bodyPr wrap="square" rtlCol="0">
            <a:spAutoFit/>
          </a:bodyPr>
          <a:lstStyle/>
          <a:p>
            <a:r>
              <a:rPr lang="en-US" sz="1200" dirty="0" smtClean="0">
                <a:latin typeface="+mn-lt"/>
              </a:rPr>
              <a:t>Source: “A </a:t>
            </a:r>
            <a:r>
              <a:rPr lang="en-US" sz="1200" dirty="0">
                <a:latin typeface="+mn-lt"/>
              </a:rPr>
              <a:t>REVIEW OF SOLAR </a:t>
            </a:r>
            <a:r>
              <a:rPr lang="en-US" sz="1200" dirty="0" smtClean="0">
                <a:latin typeface="+mn-lt"/>
              </a:rPr>
              <a:t>PV BENEFIT </a:t>
            </a:r>
            <a:r>
              <a:rPr lang="en-US" sz="1200" dirty="0">
                <a:latin typeface="+mn-lt"/>
              </a:rPr>
              <a:t>&amp; COST </a:t>
            </a:r>
            <a:r>
              <a:rPr lang="en-US" sz="1200" dirty="0" smtClean="0">
                <a:latin typeface="+mn-lt"/>
              </a:rPr>
              <a:t>STUDIES”, 7/22/13, Electricity </a:t>
            </a:r>
            <a:r>
              <a:rPr lang="en-US" sz="1200" dirty="0">
                <a:latin typeface="+mn-lt"/>
              </a:rPr>
              <a:t>Innovation Lab</a:t>
            </a:r>
            <a:r>
              <a:rPr lang="en-US" sz="1200" dirty="0" smtClean="0">
                <a:latin typeface="+mn-lt"/>
              </a:rPr>
              <a:t> (</a:t>
            </a:r>
            <a:r>
              <a:rPr lang="en-US" sz="1200" dirty="0" err="1" smtClean="0">
                <a:latin typeface="+mn-lt"/>
              </a:rPr>
              <a:t>eLab</a:t>
            </a:r>
            <a:endParaRPr lang="en-US" sz="1200" dirty="0">
              <a:latin typeface="+mn-lt"/>
            </a:endParaRPr>
          </a:p>
        </p:txBody>
      </p:sp>
      <p:sp>
        <p:nvSpPr>
          <p:cNvPr id="3" name="TextBox 2"/>
          <p:cNvSpPr txBox="1"/>
          <p:nvPr/>
        </p:nvSpPr>
        <p:spPr>
          <a:xfrm>
            <a:off x="304800" y="1371600"/>
            <a:ext cx="228600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When you analyze the economics of </a:t>
            </a:r>
            <a:r>
              <a:rPr lang="en-US" sz="1600" dirty="0" smtClean="0">
                <a:latin typeface="+mn-lt"/>
              </a:rPr>
              <a:t>NEM and Distributed PV, </a:t>
            </a:r>
            <a:r>
              <a:rPr lang="en-US" sz="1600" dirty="0">
                <a:latin typeface="+mn-lt"/>
              </a:rPr>
              <a:t>you need to make sure that the </a:t>
            </a:r>
            <a:r>
              <a:rPr lang="en-US" sz="1600" dirty="0" smtClean="0">
                <a:latin typeface="+mn-lt"/>
              </a:rPr>
              <a:t>both benefits and costs are included</a:t>
            </a:r>
          </a:p>
          <a:p>
            <a:pPr marL="285750" indent="-285750">
              <a:buFont typeface="Arial" panose="020B0604020202020204" pitchFamily="34" charset="0"/>
              <a:buChar char="•"/>
            </a:pPr>
            <a:r>
              <a:rPr lang="en-US" sz="1600" dirty="0" smtClean="0">
                <a:latin typeface="+mn-lt"/>
              </a:rPr>
              <a:t>Here are a variety of categories that have been identified</a:t>
            </a:r>
            <a:endParaRPr lang="en-US" sz="16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the studies vary </a:t>
            </a:r>
            <a:endParaRPr lang="en-US" dirty="0"/>
          </a:p>
        </p:txBody>
      </p:sp>
      <p:sp>
        <p:nvSpPr>
          <p:cNvPr id="4" name="Date Placeholder 3"/>
          <p:cNvSpPr>
            <a:spLocks noGrp="1"/>
          </p:cNvSpPr>
          <p:nvPr>
            <p:ph type="dt" sz="half" idx="10"/>
          </p:nvPr>
        </p:nvSpPr>
        <p:spPr/>
        <p:txBody>
          <a:bodyPr/>
          <a:lstStyle/>
          <a:p>
            <a:pPr>
              <a:defRPr/>
            </a:pPr>
            <a:fld id="{7A3BB43E-2A93-4B2D-ADE8-4E3CD8E48B7A}" type="datetime4">
              <a:rPr lang="en-US" smtClean="0"/>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12</a:t>
            </a:fld>
            <a:endParaRPr lang="en-US"/>
          </a:p>
        </p:txBody>
      </p:sp>
      <p:pic>
        <p:nvPicPr>
          <p:cNvPr id="7" name="Picture 6"/>
          <p:cNvPicPr/>
          <p:nvPr/>
        </p:nvPicPr>
        <p:blipFill rotWithShape="1">
          <a:blip r:embed="rId3"/>
          <a:srcRect l="20881" t="10951" r="19144" b="6894"/>
          <a:stretch/>
        </p:blipFill>
        <p:spPr bwMode="auto">
          <a:xfrm>
            <a:off x="2438400" y="1543050"/>
            <a:ext cx="6248400" cy="396240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152400" y="1524000"/>
            <a:ext cx="2286000" cy="3416320"/>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latin typeface="+mn-lt"/>
              </a:rPr>
              <a:t>15 studies completed between 2005 and 2013 were evaluated</a:t>
            </a:r>
          </a:p>
          <a:p>
            <a:pPr marL="285750" indent="-285750">
              <a:buFont typeface="Arial" panose="020B0604020202020204" pitchFamily="34" charset="0"/>
              <a:buChar char="•"/>
            </a:pPr>
            <a:r>
              <a:rPr lang="en-US" sz="1800" dirty="0" smtClean="0">
                <a:latin typeface="+mn-lt"/>
              </a:rPr>
              <a:t>These </a:t>
            </a:r>
            <a:r>
              <a:rPr lang="en-US" sz="1800" dirty="0">
                <a:latin typeface="+mn-lt"/>
              </a:rPr>
              <a:t>studies reflect a significant range of estimated DPV </a:t>
            </a:r>
            <a:r>
              <a:rPr lang="en-US" sz="1800" dirty="0" smtClean="0">
                <a:latin typeface="+mn-lt"/>
              </a:rPr>
              <a:t>value, depending on input assumptions</a:t>
            </a:r>
            <a:endParaRPr lang="en-US" sz="1800" dirty="0">
              <a:latin typeface="+mn-lt"/>
            </a:endParaRPr>
          </a:p>
        </p:txBody>
      </p:sp>
      <p:sp>
        <p:nvSpPr>
          <p:cNvPr id="10" name="TextBox 9"/>
          <p:cNvSpPr txBox="1"/>
          <p:nvPr/>
        </p:nvSpPr>
        <p:spPr>
          <a:xfrm>
            <a:off x="2286000" y="5636567"/>
            <a:ext cx="6248400" cy="461665"/>
          </a:xfrm>
          <a:prstGeom prst="rect">
            <a:avLst/>
          </a:prstGeom>
          <a:noFill/>
        </p:spPr>
        <p:txBody>
          <a:bodyPr wrap="square" rtlCol="0">
            <a:spAutoFit/>
          </a:bodyPr>
          <a:lstStyle/>
          <a:p>
            <a:r>
              <a:rPr lang="en-US" sz="1200" dirty="0" smtClean="0">
                <a:latin typeface="+mn-lt"/>
              </a:rPr>
              <a:t>Source: “A </a:t>
            </a:r>
            <a:r>
              <a:rPr lang="en-US" sz="1200" dirty="0">
                <a:latin typeface="+mn-lt"/>
              </a:rPr>
              <a:t>REVIEW OF SOLAR </a:t>
            </a:r>
            <a:r>
              <a:rPr lang="en-US" sz="1200" dirty="0" smtClean="0">
                <a:latin typeface="+mn-lt"/>
              </a:rPr>
              <a:t>PV BENEFIT </a:t>
            </a:r>
            <a:r>
              <a:rPr lang="en-US" sz="1200" dirty="0">
                <a:latin typeface="+mn-lt"/>
              </a:rPr>
              <a:t>&amp; COST </a:t>
            </a:r>
            <a:r>
              <a:rPr lang="en-US" sz="1200" dirty="0" smtClean="0">
                <a:latin typeface="+mn-lt"/>
              </a:rPr>
              <a:t>STUDIES”, 7/22/13, Electricity </a:t>
            </a:r>
            <a:r>
              <a:rPr lang="en-US" sz="1200" dirty="0">
                <a:latin typeface="+mn-lt"/>
              </a:rPr>
              <a:t>Innovation Lab</a:t>
            </a:r>
            <a:r>
              <a:rPr lang="en-US" sz="1200" dirty="0" smtClean="0">
                <a:latin typeface="+mn-lt"/>
              </a:rPr>
              <a:t> (</a:t>
            </a:r>
            <a:r>
              <a:rPr lang="en-US" sz="1200" dirty="0" err="1" smtClean="0">
                <a:latin typeface="+mn-lt"/>
              </a:rPr>
              <a:t>eLab</a:t>
            </a:r>
            <a:endParaRPr lang="en-US" sz="1200" dirty="0">
              <a:latin typeface="+mn-lt"/>
            </a:endParaRPr>
          </a:p>
        </p:txBody>
      </p:sp>
    </p:spTree>
    <p:extLst>
      <p:ext uri="{BB962C8B-B14F-4D97-AF65-F5344CB8AC3E}">
        <p14:creationId xmlns:p14="http://schemas.microsoft.com/office/powerpoint/2010/main" val="1495950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Determining long-term ‘fairness’ of NEM depends on careful analysis of costs and benefits</a:t>
            </a:r>
            <a:endParaRPr lang="en-US" sz="2800" dirty="0"/>
          </a:p>
        </p:txBody>
      </p:sp>
      <p:sp>
        <p:nvSpPr>
          <p:cNvPr id="3" name="Content Placeholder 2"/>
          <p:cNvSpPr>
            <a:spLocks noGrp="1"/>
          </p:cNvSpPr>
          <p:nvPr>
            <p:ph idx="1"/>
          </p:nvPr>
        </p:nvSpPr>
        <p:spPr>
          <a:xfrm>
            <a:off x="381000" y="5410200"/>
            <a:ext cx="8455025" cy="990600"/>
          </a:xfrm>
        </p:spPr>
        <p:txBody>
          <a:bodyPr/>
          <a:lstStyle/>
          <a:p>
            <a:pPr marL="0" indent="0">
              <a:buNone/>
            </a:pPr>
            <a:r>
              <a:rPr lang="en-US" sz="1800" b="0" dirty="0" smtClean="0"/>
              <a:t>Taken from: </a:t>
            </a:r>
            <a:r>
              <a:rPr lang="en-US" sz="1800" b="0" u="sng" dirty="0" smtClean="0"/>
              <a:t>A Regulator’s Guidebook: Calculating the Benefits and Costs of Distributed Solar Generation</a:t>
            </a:r>
            <a:r>
              <a:rPr lang="en-US" sz="1800" b="0" dirty="0" smtClean="0"/>
              <a:t>. Interstate Renewable Energy Council, October 2013</a:t>
            </a:r>
            <a:endParaRPr lang="en-US" sz="1800" b="0"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13</a:t>
            </a:fld>
            <a:endParaRPr lang="en-US"/>
          </a:p>
        </p:txBody>
      </p:sp>
      <p:graphicFrame>
        <p:nvGraphicFramePr>
          <p:cNvPr id="7" name="Chart 6"/>
          <p:cNvGraphicFramePr>
            <a:graphicFrameLocks/>
          </p:cNvGraphicFramePr>
          <p:nvPr>
            <p:extLst>
              <p:ext uri="{D42A27DB-BD31-4B8C-83A1-F6EECF244321}">
                <p14:modId xmlns:p14="http://schemas.microsoft.com/office/powerpoint/2010/main" val="731731097"/>
              </p:ext>
            </p:extLst>
          </p:nvPr>
        </p:nvGraphicFramePr>
        <p:xfrm>
          <a:off x="1600200" y="1295400"/>
          <a:ext cx="56388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3734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from DOER Studies</a:t>
            </a:r>
            <a:endParaRPr lang="en-US" dirty="0"/>
          </a:p>
        </p:txBody>
      </p:sp>
      <p:sp>
        <p:nvSpPr>
          <p:cNvPr id="3" name="Content Placeholder 2"/>
          <p:cNvSpPr>
            <a:spLocks noGrp="1"/>
          </p:cNvSpPr>
          <p:nvPr>
            <p:ph idx="1"/>
          </p:nvPr>
        </p:nvSpPr>
        <p:spPr/>
        <p:txBody>
          <a:bodyPr/>
          <a:lstStyle/>
          <a:p>
            <a:pPr marL="0" indent="0">
              <a:buNone/>
            </a:pPr>
            <a:r>
              <a:rPr lang="en-US" sz="2000" dirty="0"/>
              <a:t>1)      The SREC1 program has succeeded or is on path to succeed on all five objectives identified in the report, including ratepayer impact.  The program has created and grown a local solar industry in MA, and has done so at a lower cost than the low-bound estimate that DOER originally projected for SREC1</a:t>
            </a:r>
            <a:r>
              <a:rPr lang="en-US" sz="2000" dirty="0" smtClean="0"/>
              <a:t>.</a:t>
            </a:r>
          </a:p>
          <a:p>
            <a:pPr marL="0" indent="0">
              <a:buNone/>
            </a:pPr>
            <a:endParaRPr lang="en-US" sz="2000" dirty="0"/>
          </a:p>
          <a:p>
            <a:pPr marL="0" indent="0">
              <a:buNone/>
            </a:pPr>
            <a:r>
              <a:rPr lang="en-US" sz="2000" dirty="0"/>
              <a:t>2)      The SREC2 program, as proposed by DOER, offers a net economic benefit to ratepayers of between $138M and $571M.  Of note, this does not include the impact of the program on job creation and macroeconomic growth; the authors acknowledged that they are there, but did not attempt to quantify them.  With over 70K clean energy jobs and over 3K clean energy companies in the Commonwealth, those economic impacts of the program are extremely significant.</a:t>
            </a:r>
          </a:p>
          <a:p>
            <a:endParaRPr lang="en-US"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14</a:t>
            </a:fld>
            <a:endParaRPr lang="en-US" dirty="0"/>
          </a:p>
        </p:txBody>
      </p:sp>
    </p:spTree>
    <p:extLst>
      <p:ext uri="{BB962C8B-B14F-4D97-AF65-F5344CB8AC3E}">
        <p14:creationId xmlns:p14="http://schemas.microsoft.com/office/powerpoint/2010/main" val="189732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SEIA’s Net Energy Metering Guiding Principles</a:t>
            </a:r>
            <a:endParaRPr lang="en-US" dirty="0"/>
          </a:p>
        </p:txBody>
      </p:sp>
      <p:sp>
        <p:nvSpPr>
          <p:cNvPr id="3" name="Content Placeholder 2"/>
          <p:cNvSpPr>
            <a:spLocks noGrp="1"/>
          </p:cNvSpPr>
          <p:nvPr>
            <p:ph idx="1"/>
          </p:nvPr>
        </p:nvSpPr>
        <p:spPr/>
        <p:txBody>
          <a:bodyPr>
            <a:noAutofit/>
          </a:bodyPr>
          <a:lstStyle/>
          <a:p>
            <a:pPr marL="457200" indent="-457200">
              <a:spcAft>
                <a:spcPts val="1200"/>
              </a:spcAft>
              <a:buFont typeface="+mj-lt"/>
              <a:buAutoNum type="arabicPeriod"/>
            </a:pPr>
            <a:r>
              <a:rPr lang="en-US" sz="2400" b="1" dirty="0" smtClean="0"/>
              <a:t>Right </a:t>
            </a:r>
            <a:r>
              <a:rPr lang="en-US" sz="2400" b="1" dirty="0"/>
              <a:t>to self-generate, connect to the grid, and reduce grid electricity </a:t>
            </a:r>
            <a:r>
              <a:rPr lang="en-US" sz="2400" b="1" dirty="0" smtClean="0"/>
              <a:t>use.</a:t>
            </a:r>
            <a:endParaRPr lang="en-US" sz="2400" dirty="0"/>
          </a:p>
          <a:p>
            <a:pPr marL="457200" indent="-457200">
              <a:spcAft>
                <a:spcPts val="1200"/>
              </a:spcAft>
              <a:buFont typeface="+mj-lt"/>
              <a:buAutoNum type="arabicPeriod"/>
            </a:pPr>
            <a:r>
              <a:rPr lang="en-US" sz="2400" b="1" dirty="0" smtClean="0"/>
              <a:t>Properly </a:t>
            </a:r>
            <a:r>
              <a:rPr lang="en-US" sz="2400" b="1" dirty="0"/>
              <a:t>valuing solar electricity, and adequately compensating solar </a:t>
            </a:r>
            <a:r>
              <a:rPr lang="en-US" sz="2400" b="1" dirty="0" smtClean="0"/>
              <a:t>customers</a:t>
            </a:r>
            <a:r>
              <a:rPr lang="en-US" sz="2400" dirty="0" smtClean="0"/>
              <a:t>.</a:t>
            </a:r>
          </a:p>
          <a:p>
            <a:pPr marL="457200" indent="-457200">
              <a:spcAft>
                <a:spcPts val="1200"/>
              </a:spcAft>
              <a:buFont typeface="+mj-lt"/>
              <a:buAutoNum type="arabicPeriod"/>
            </a:pPr>
            <a:r>
              <a:rPr lang="en-US" sz="2400" b="1" dirty="0" smtClean="0"/>
              <a:t>Non</a:t>
            </a:r>
            <a:r>
              <a:rPr lang="en-US" sz="2400" b="1" dirty="0"/>
              <a:t>-discriminatory practices within cost of service </a:t>
            </a:r>
            <a:r>
              <a:rPr lang="en-US" sz="2400" b="1" dirty="0" smtClean="0"/>
              <a:t>recovery</a:t>
            </a:r>
            <a:r>
              <a:rPr lang="en-US" sz="2400" dirty="0" smtClean="0"/>
              <a:t>.</a:t>
            </a:r>
            <a:endParaRPr lang="en-US" sz="2400" b="0" dirty="0"/>
          </a:p>
          <a:p>
            <a:pPr marL="457200" indent="-457200">
              <a:spcAft>
                <a:spcPts val="1200"/>
              </a:spcAft>
              <a:buFont typeface="+mj-lt"/>
              <a:buAutoNum type="arabicPeriod"/>
            </a:pPr>
            <a:r>
              <a:rPr lang="en-US" sz="2400" b="1" dirty="0" smtClean="0"/>
              <a:t>No </a:t>
            </a:r>
            <a:r>
              <a:rPr lang="en-US" sz="2400" b="1" dirty="0"/>
              <a:t>net energy metering </a:t>
            </a:r>
            <a:r>
              <a:rPr lang="en-US" sz="2400" b="1" dirty="0" smtClean="0"/>
              <a:t>caps</a:t>
            </a:r>
            <a:r>
              <a:rPr lang="en-US" sz="2400" dirty="0" smtClean="0"/>
              <a:t>.</a:t>
            </a:r>
          </a:p>
          <a:p>
            <a:pPr marL="457200" indent="-457200">
              <a:spcAft>
                <a:spcPts val="1200"/>
              </a:spcAft>
              <a:buFont typeface="+mj-lt"/>
              <a:buAutoNum type="arabicPeriod"/>
            </a:pPr>
            <a:r>
              <a:rPr lang="en-US" sz="2400" b="1" dirty="0" smtClean="0"/>
              <a:t>Statewide application</a:t>
            </a:r>
            <a:r>
              <a:rPr lang="en-US" sz="2400" dirty="0" smtClean="0"/>
              <a:t>.</a:t>
            </a:r>
          </a:p>
          <a:p>
            <a:pPr marL="457200" indent="-457200">
              <a:spcAft>
                <a:spcPts val="1200"/>
              </a:spcAft>
              <a:buFont typeface="+mj-lt"/>
              <a:buAutoNum type="arabicPeriod"/>
            </a:pPr>
            <a:r>
              <a:rPr lang="en-US" sz="2400" b="1" dirty="0" smtClean="0"/>
              <a:t>Transparency</a:t>
            </a:r>
            <a:r>
              <a:rPr lang="en-US" sz="2400" b="1" dirty="0"/>
              <a:t>, access to </a:t>
            </a:r>
            <a:r>
              <a:rPr lang="en-US" sz="2400" b="1" dirty="0" smtClean="0"/>
              <a:t>data</a:t>
            </a:r>
            <a:r>
              <a:rPr lang="en-US" sz="2400" dirty="0" smtClean="0"/>
              <a:t>.</a:t>
            </a:r>
            <a:r>
              <a:rPr lang="en-US" sz="2400" dirty="0"/>
              <a:t> </a:t>
            </a:r>
          </a:p>
          <a:p>
            <a:pPr marL="457200" indent="-457200">
              <a:spcAft>
                <a:spcPts val="1200"/>
              </a:spcAft>
              <a:buFont typeface="+mj-lt"/>
              <a:buAutoNum type="arabicPeriod"/>
            </a:pPr>
            <a:r>
              <a:rPr lang="en-US" sz="2400" b="1" dirty="0" smtClean="0"/>
              <a:t>Implementation </a:t>
            </a:r>
            <a:r>
              <a:rPr lang="en-US" sz="2400" b="1" dirty="0"/>
              <a:t>best </a:t>
            </a:r>
            <a:r>
              <a:rPr lang="en-US" sz="2400" b="1" dirty="0" smtClean="0"/>
              <a:t>practices.</a:t>
            </a:r>
            <a:endParaRPr lang="en-US" sz="2400" dirty="0"/>
          </a:p>
        </p:txBody>
      </p:sp>
    </p:spTree>
    <p:extLst>
      <p:ext uri="{BB962C8B-B14F-4D97-AF65-F5344CB8AC3E}">
        <p14:creationId xmlns:p14="http://schemas.microsoft.com/office/powerpoint/2010/main" val="280505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endParaRPr lang="en-US" dirty="0" smtClean="0"/>
          </a:p>
          <a:p>
            <a:r>
              <a:rPr lang="en-US" dirty="0" smtClean="0"/>
              <a:t>Status </a:t>
            </a:r>
            <a:r>
              <a:rPr lang="en-US" dirty="0" smtClean="0"/>
              <a:t>of Massachusetts Solar Market</a:t>
            </a:r>
          </a:p>
          <a:p>
            <a:r>
              <a:rPr lang="en-US" dirty="0" smtClean="0"/>
              <a:t>Status of NEM/DG on Select States</a:t>
            </a:r>
          </a:p>
          <a:p>
            <a:r>
              <a:rPr lang="en-US" dirty="0" smtClean="0"/>
              <a:t>NEM Case Studies</a:t>
            </a:r>
          </a:p>
          <a:p>
            <a:r>
              <a:rPr lang="en-US" dirty="0" smtClean="0"/>
              <a:t>Cost Benefit Comparisons</a:t>
            </a:r>
          </a:p>
          <a:p>
            <a:r>
              <a:rPr lang="en-US" dirty="0" smtClean="0"/>
              <a:t>Moving Forward, SEIA’s Principles</a:t>
            </a:r>
          </a:p>
          <a:p>
            <a:endParaRPr lang="en-US"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2</a:t>
            </a:fld>
            <a:endParaRPr lang="en-US" dirty="0"/>
          </a:p>
        </p:txBody>
      </p:sp>
    </p:spTree>
    <p:extLst>
      <p:ext uri="{BB962C8B-B14F-4D97-AF65-F5344CB8AC3E}">
        <p14:creationId xmlns:p14="http://schemas.microsoft.com/office/powerpoint/2010/main" val="120902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SMI State Rankings</a:t>
            </a:r>
            <a:endParaRPr lang="en-US"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3</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852060850"/>
              </p:ext>
            </p:extLst>
          </p:nvPr>
        </p:nvGraphicFramePr>
        <p:xfrm>
          <a:off x="2057400" y="914400"/>
          <a:ext cx="4910139" cy="5591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3883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SMI State Rankings</a:t>
            </a:r>
            <a:endParaRPr lang="en-US"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4</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601353035"/>
              </p:ext>
            </p:extLst>
          </p:nvPr>
        </p:nvGraphicFramePr>
        <p:xfrm>
          <a:off x="2209800" y="990600"/>
          <a:ext cx="5257800"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982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en-US" dirty="0">
              <a:solidFill>
                <a:prstClr val="black"/>
              </a:solidFill>
              <a:latin typeface="Calibri"/>
            </a:endParaRPr>
          </a:p>
        </p:txBody>
      </p:sp>
      <p:sp>
        <p:nvSpPr>
          <p:cNvPr id="9"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endParaRPr lang="en-US" dirty="0">
              <a:solidFill>
                <a:prstClr val="black"/>
              </a:solidFill>
              <a:latin typeface="Calibri"/>
            </a:endParaRPr>
          </a:p>
        </p:txBody>
      </p:sp>
      <p:sp>
        <p:nvSpPr>
          <p:cNvPr id="12" name="Title 1"/>
          <p:cNvSpPr>
            <a:spLocks noGrp="1"/>
          </p:cNvSpPr>
          <p:nvPr>
            <p:ph type="title" idx="4294967295"/>
          </p:nvPr>
        </p:nvSpPr>
        <p:spPr>
          <a:xfrm>
            <a:off x="478970" y="1276350"/>
            <a:ext cx="8415337" cy="952500"/>
          </a:xfrm>
        </p:spPr>
        <p:txBody>
          <a:bodyPr>
            <a:noAutofit/>
          </a:bodyPr>
          <a:lstStyle/>
          <a:p>
            <a:r>
              <a:rPr lang="en-US" sz="4000" b="1" dirty="0" smtClean="0">
                <a:solidFill>
                  <a:schemeClr val="tx2"/>
                </a:solidFill>
              </a:rPr>
              <a:t>Solar Is the Largest Renewable Technology in Massachusetts</a:t>
            </a:r>
            <a:endParaRPr lang="en-US" sz="4000" b="1" dirty="0">
              <a:solidFill>
                <a:schemeClr val="tx2"/>
              </a:solidFill>
            </a:endParaRPr>
          </a:p>
        </p:txBody>
      </p:sp>
      <p:pic>
        <p:nvPicPr>
          <p:cNvPr id="3" name="Picture 2" descr="PIE-renewable-energy-employees.gif"/>
          <p:cNvPicPr>
            <a:picLocks noChangeAspect="1"/>
          </p:cNvPicPr>
          <p:nvPr/>
        </p:nvPicPr>
        <p:blipFill>
          <a:blip r:embed="rId3">
            <a:extLst>
              <a:ext uri="{28A0092B-C50C-407E-A947-70E740481C1C}">
                <a14:useLocalDpi xmlns:a14="http://schemas.microsoft.com/office/drawing/2010/main" val="0"/>
              </a:ext>
            </a:extLst>
          </a:blip>
          <a:srcRect b="54090"/>
          <a:stretch>
            <a:fillRect/>
          </a:stretch>
        </p:blipFill>
        <p:spPr>
          <a:xfrm>
            <a:off x="609600" y="2650649"/>
            <a:ext cx="4228371" cy="3009582"/>
          </a:xfrm>
          <a:prstGeom prst="rect">
            <a:avLst/>
          </a:prstGeom>
        </p:spPr>
      </p:pic>
      <p:pic>
        <p:nvPicPr>
          <p:cNvPr id="6" name="Picture 5" descr="PIE-renewable-energy-employees.gif"/>
          <p:cNvPicPr>
            <a:picLocks noChangeAspect="1"/>
          </p:cNvPicPr>
          <p:nvPr/>
        </p:nvPicPr>
        <p:blipFill>
          <a:blip r:embed="rId3">
            <a:extLst>
              <a:ext uri="{28A0092B-C50C-407E-A947-70E740481C1C}">
                <a14:useLocalDpi xmlns:a14="http://schemas.microsoft.com/office/drawing/2010/main" val="0"/>
              </a:ext>
            </a:extLst>
          </a:blip>
          <a:srcRect t="44825"/>
          <a:stretch>
            <a:fillRect/>
          </a:stretch>
        </p:blipFill>
        <p:spPr>
          <a:xfrm>
            <a:off x="4228010" y="2650649"/>
            <a:ext cx="4359001" cy="3616960"/>
          </a:xfrm>
          <a:prstGeom prst="rect">
            <a:avLst/>
          </a:prstGeom>
        </p:spPr>
      </p:pic>
      <p:sp>
        <p:nvSpPr>
          <p:cNvPr id="2" name="TextBox 1"/>
          <p:cNvSpPr txBox="1"/>
          <p:nvPr/>
        </p:nvSpPr>
        <p:spPr>
          <a:xfrm>
            <a:off x="1056640" y="5660231"/>
            <a:ext cx="2917209" cy="646331"/>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cs typeface="+mn-cs"/>
              </a:rPr>
              <a:t>8,400 workers spend at least </a:t>
            </a:r>
          </a:p>
          <a:p>
            <a:pPr defTabSz="457200" fontAlgn="auto">
              <a:spcBef>
                <a:spcPts val="0"/>
              </a:spcBef>
              <a:spcAft>
                <a:spcPts val="0"/>
              </a:spcAft>
            </a:pPr>
            <a:r>
              <a:rPr lang="en-US" sz="1800" dirty="0" smtClean="0">
                <a:solidFill>
                  <a:prstClr val="black"/>
                </a:solidFill>
                <a:latin typeface="Calibri"/>
                <a:cs typeface="+mn-cs"/>
              </a:rPr>
              <a:t>half of their time on solar</a:t>
            </a:r>
            <a:endParaRPr lang="en-US" sz="1800" dirty="0">
              <a:solidFill>
                <a:prstClr val="black"/>
              </a:solidFill>
              <a:latin typeface="Calibri"/>
              <a:cs typeface="+mn-cs"/>
            </a:endParaRPr>
          </a:p>
        </p:txBody>
      </p:sp>
    </p:spTree>
    <p:extLst>
      <p:ext uri="{BB962C8B-B14F-4D97-AF65-F5344CB8AC3E}">
        <p14:creationId xmlns:p14="http://schemas.microsoft.com/office/powerpoint/2010/main" val="41099641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Solar Poll </a:t>
            </a:r>
            <a:r>
              <a:rPr lang="en-US" dirty="0" smtClean="0"/>
              <a:t>Highlights- Preliminary Results</a:t>
            </a:r>
            <a:endParaRPr lang="en-US" dirty="0"/>
          </a:p>
        </p:txBody>
      </p:sp>
      <p:sp>
        <p:nvSpPr>
          <p:cNvPr id="4" name="Content Placeholder 3"/>
          <p:cNvSpPr>
            <a:spLocks noGrp="1"/>
          </p:cNvSpPr>
          <p:nvPr>
            <p:ph idx="1"/>
          </p:nvPr>
        </p:nvSpPr>
        <p:spPr/>
        <p:txBody>
          <a:bodyPr/>
          <a:lstStyle/>
          <a:p>
            <a:pPr marL="0" indent="0">
              <a:buNone/>
            </a:pPr>
            <a:r>
              <a:rPr lang="en-US" sz="2400" dirty="0" smtClean="0"/>
              <a:t>SEIA contracted with </a:t>
            </a:r>
            <a:r>
              <a:rPr lang="en-US" sz="2400" dirty="0" smtClean="0"/>
              <a:t>Princeton Research to </a:t>
            </a:r>
            <a:r>
              <a:rPr lang="en-US" sz="2400" dirty="0" smtClean="0"/>
              <a:t>assess Massachusetts’ citizens’ sentiments toward </a:t>
            </a:r>
            <a:r>
              <a:rPr lang="en-US" sz="2400" dirty="0" smtClean="0"/>
              <a:t>solar. </a:t>
            </a:r>
            <a:endParaRPr lang="en-US" sz="2400" dirty="0" smtClean="0"/>
          </a:p>
          <a:p>
            <a:r>
              <a:rPr lang="en-US" sz="2400" dirty="0" smtClean="0"/>
              <a:t>Survey of </a:t>
            </a:r>
            <a:r>
              <a:rPr lang="en-US" sz="2400" dirty="0" smtClean="0"/>
              <a:t>500 </a:t>
            </a:r>
            <a:r>
              <a:rPr lang="en-US" sz="2400" dirty="0" smtClean="0"/>
              <a:t>Massachusetts voters Dec 5-9</a:t>
            </a:r>
          </a:p>
          <a:p>
            <a:r>
              <a:rPr lang="en-US" sz="2400" dirty="0" smtClean="0"/>
              <a:t>39</a:t>
            </a:r>
            <a:r>
              <a:rPr lang="en-US" sz="2400" dirty="0" smtClean="0"/>
              <a:t>% very concerned,46% somewhat concerned </a:t>
            </a:r>
            <a:r>
              <a:rPr lang="en-US" sz="2400" dirty="0" smtClean="0"/>
              <a:t>about high electricity prices</a:t>
            </a:r>
          </a:p>
          <a:p>
            <a:r>
              <a:rPr lang="en-US" sz="2400" dirty="0" smtClean="0"/>
              <a:t>40% think solar is very important to the Massachusetts </a:t>
            </a:r>
            <a:r>
              <a:rPr lang="en-US" sz="2400" dirty="0" smtClean="0"/>
              <a:t>economy (vs. 17% don</a:t>
            </a:r>
            <a:r>
              <a:rPr lang="fr-FR" sz="2400" dirty="0" smtClean="0"/>
              <a:t>’</a:t>
            </a:r>
            <a:r>
              <a:rPr lang="en-US" sz="2400" dirty="0" smtClean="0"/>
              <a:t>t)</a:t>
            </a:r>
            <a:endParaRPr lang="en-US" sz="2400" dirty="0" smtClean="0"/>
          </a:p>
          <a:p>
            <a:r>
              <a:rPr lang="en-US" sz="2400" dirty="0" smtClean="0"/>
              <a:t>59% </a:t>
            </a:r>
            <a:r>
              <a:rPr lang="en-US" sz="2400" dirty="0" smtClean="0"/>
              <a:t>(vs. 32% don</a:t>
            </a:r>
            <a:r>
              <a:rPr lang="fr-FR" sz="2400" dirty="0" smtClean="0"/>
              <a:t>’</a:t>
            </a:r>
            <a:r>
              <a:rPr lang="en-US" sz="2400" dirty="0" smtClean="0"/>
              <a:t>t) support </a:t>
            </a:r>
            <a:r>
              <a:rPr lang="en-US" sz="2400" dirty="0" smtClean="0"/>
              <a:t>the expansion to 1600MW</a:t>
            </a:r>
          </a:p>
          <a:p>
            <a:r>
              <a:rPr lang="en-US" sz="2400" dirty="0" smtClean="0"/>
              <a:t>55% </a:t>
            </a:r>
            <a:r>
              <a:rPr lang="en-US" sz="2400" dirty="0" smtClean="0"/>
              <a:t>support net metering or its </a:t>
            </a:r>
            <a:r>
              <a:rPr lang="en-US" sz="2400" dirty="0" smtClean="0"/>
              <a:t>equivalent (22% oppose)</a:t>
            </a:r>
            <a:endParaRPr lang="en-US" sz="2400" dirty="0" smtClean="0"/>
          </a:p>
          <a:p>
            <a:r>
              <a:rPr lang="en-US" sz="2400" dirty="0" smtClean="0"/>
              <a:t>Of those who’s towns have solar on a property, 57% think the tax and savings benefits are significant</a:t>
            </a:r>
          </a:p>
          <a:p>
            <a:endParaRPr lang="en-US" dirty="0"/>
          </a:p>
        </p:txBody>
      </p:sp>
      <p:sp>
        <p:nvSpPr>
          <p:cNvPr id="2" name="Slide Number Placeholder 1"/>
          <p:cNvSpPr>
            <a:spLocks noGrp="1"/>
          </p:cNvSpPr>
          <p:nvPr>
            <p:ph type="sldNum" sz="quarter" idx="12"/>
          </p:nvPr>
        </p:nvSpPr>
        <p:spPr/>
        <p:txBody>
          <a:bodyPr/>
          <a:lstStyle/>
          <a:p>
            <a:fld id="{510CA73B-D105-6B4D-8172-8FA884F45E8F}"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46399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NEM Facilitates Customer Installation and Benefits</a:t>
            </a:r>
            <a:endParaRPr lang="en-US" dirty="0"/>
          </a:p>
        </p:txBody>
      </p:sp>
      <p:sp>
        <p:nvSpPr>
          <p:cNvPr id="8" name="Content Placeholder 7"/>
          <p:cNvSpPr>
            <a:spLocks noGrp="1"/>
          </p:cNvSpPr>
          <p:nvPr>
            <p:ph idx="1"/>
          </p:nvPr>
        </p:nvSpPr>
        <p:spPr/>
        <p:txBody>
          <a:bodyPr/>
          <a:lstStyle/>
          <a:p>
            <a:pPr marL="0" indent="0">
              <a:buNone/>
            </a:pPr>
            <a:r>
              <a:rPr lang="en-US" dirty="0" smtClean="0"/>
              <a:t>Recent NEM Public Projects</a:t>
            </a:r>
            <a:endParaRPr lang="en-US" dirty="0" smtClean="0"/>
          </a:p>
          <a:p>
            <a:r>
              <a:rPr lang="en-US" dirty="0" smtClean="0"/>
              <a:t>Warren</a:t>
            </a:r>
          </a:p>
          <a:p>
            <a:pPr lvl="1"/>
            <a:r>
              <a:rPr lang="en-US" dirty="0" smtClean="0"/>
              <a:t>14 MW AC</a:t>
            </a:r>
            <a:endParaRPr lang="en-US" dirty="0" smtClean="0"/>
          </a:p>
          <a:p>
            <a:pPr lvl="1"/>
            <a:r>
              <a:rPr lang="en-US" dirty="0" smtClean="0"/>
              <a:t>$1million</a:t>
            </a:r>
            <a:r>
              <a:rPr lang="en-US" dirty="0" smtClean="0"/>
              <a:t> in annual savings</a:t>
            </a:r>
          </a:p>
          <a:p>
            <a:pPr lvl="1"/>
            <a:r>
              <a:rPr lang="en-US" dirty="0" smtClean="0"/>
              <a:t>UMASS </a:t>
            </a:r>
            <a:r>
              <a:rPr lang="en-US" dirty="0" err="1" smtClean="0"/>
              <a:t>offtaker</a:t>
            </a:r>
            <a:endParaRPr lang="en-US" dirty="0" smtClean="0"/>
          </a:p>
          <a:p>
            <a:r>
              <a:rPr lang="en-US" dirty="0" err="1" smtClean="0"/>
              <a:t>Plympton</a:t>
            </a:r>
            <a:endParaRPr lang="en-US" dirty="0" smtClean="0"/>
          </a:p>
          <a:p>
            <a:pPr lvl="1"/>
            <a:r>
              <a:rPr lang="en-US" dirty="0" smtClean="0"/>
              <a:t>5.7 </a:t>
            </a:r>
            <a:r>
              <a:rPr lang="en-US" dirty="0" smtClean="0"/>
              <a:t>MW DC</a:t>
            </a:r>
            <a:endParaRPr lang="en-US" dirty="0" smtClean="0"/>
          </a:p>
          <a:p>
            <a:pPr lvl="1"/>
            <a:r>
              <a:rPr lang="en-US" dirty="0" smtClean="0"/>
              <a:t>400,000 in </a:t>
            </a:r>
            <a:r>
              <a:rPr lang="en-US" dirty="0" smtClean="0"/>
              <a:t>annual savings, nearly half the budget</a:t>
            </a:r>
          </a:p>
          <a:p>
            <a:pPr lvl="1"/>
            <a:r>
              <a:rPr lang="en-US" dirty="0" smtClean="0"/>
              <a:t>Plymouth Public Schools </a:t>
            </a:r>
            <a:endParaRPr lang="en-US" dirty="0" smtClean="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7</a:t>
            </a:fld>
            <a:endParaRPr lang="en-US" dirty="0"/>
          </a:p>
        </p:txBody>
      </p:sp>
    </p:spTree>
    <p:extLst>
      <p:ext uri="{BB962C8B-B14F-4D97-AF65-F5344CB8AC3E}">
        <p14:creationId xmlns:p14="http://schemas.microsoft.com/office/powerpoint/2010/main" val="405845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Stalled Projects </a:t>
            </a:r>
            <a:endParaRPr lang="en-US" dirty="0"/>
          </a:p>
        </p:txBody>
      </p:sp>
      <p:sp>
        <p:nvSpPr>
          <p:cNvPr id="9" name="Content Placeholder 8"/>
          <p:cNvSpPr>
            <a:spLocks noGrp="1"/>
          </p:cNvSpPr>
          <p:nvPr>
            <p:ph sz="half" idx="1"/>
          </p:nvPr>
        </p:nvSpPr>
        <p:spPr>
          <a:xfrm>
            <a:off x="304800" y="914400"/>
            <a:ext cx="4151312" cy="4799012"/>
          </a:xfrm>
        </p:spPr>
        <p:txBody>
          <a:bodyPr/>
          <a:lstStyle/>
          <a:p>
            <a:pPr marL="0" indent="0">
              <a:buNone/>
            </a:pPr>
            <a:r>
              <a:rPr lang="es-ES_tradnl" sz="1800" b="1" dirty="0" smtClean="0"/>
              <a:t>Palmer</a:t>
            </a:r>
          </a:p>
          <a:p>
            <a:pPr marL="0" indent="0">
              <a:buNone/>
            </a:pPr>
            <a:r>
              <a:rPr lang="en-US" sz="1800" dirty="0" smtClean="0"/>
              <a:t>Capacity </a:t>
            </a:r>
            <a:r>
              <a:rPr lang="en-US" sz="1800" dirty="0"/>
              <a:t>- 3.8 MW AC</a:t>
            </a:r>
          </a:p>
          <a:p>
            <a:pPr marL="0" indent="0">
              <a:buNone/>
            </a:pPr>
            <a:r>
              <a:rPr lang="en-US" sz="1800" dirty="0" smtClean="0"/>
              <a:t>Annual </a:t>
            </a:r>
            <a:r>
              <a:rPr lang="en-US" sz="1800" dirty="0"/>
              <a:t>projected savings to the town/</a:t>
            </a:r>
            <a:r>
              <a:rPr lang="en-US" sz="1800" dirty="0" err="1"/>
              <a:t>offtaker</a:t>
            </a:r>
            <a:r>
              <a:rPr lang="en-US" sz="1800" dirty="0"/>
              <a:t> </a:t>
            </a:r>
            <a:r>
              <a:rPr lang="en-US" sz="1800" dirty="0" smtClean="0"/>
              <a:t>$</a:t>
            </a:r>
            <a:r>
              <a:rPr lang="en-US" sz="1800" dirty="0"/>
              <a:t>340,000</a:t>
            </a:r>
          </a:p>
          <a:p>
            <a:pPr marL="0" indent="0">
              <a:buNone/>
            </a:pPr>
            <a:r>
              <a:rPr lang="fr-FR" sz="1800" dirty="0" smtClean="0"/>
              <a:t>PILOT </a:t>
            </a:r>
            <a:r>
              <a:rPr lang="fr-FR" sz="1800" dirty="0" err="1"/>
              <a:t>payments</a:t>
            </a:r>
            <a:r>
              <a:rPr lang="fr-FR" sz="1800" dirty="0"/>
              <a:t> - $12,000/MW/</a:t>
            </a:r>
            <a:r>
              <a:rPr lang="fr-FR" sz="1800" dirty="0" err="1"/>
              <a:t>Year</a:t>
            </a:r>
            <a:endParaRPr lang="fr-FR" sz="1800" dirty="0"/>
          </a:p>
          <a:p>
            <a:endParaRPr lang="en-US" sz="1800" dirty="0"/>
          </a:p>
          <a:p>
            <a:pPr marL="0" indent="0">
              <a:buNone/>
            </a:pPr>
            <a:r>
              <a:rPr lang="de-DE" sz="1800" b="1" dirty="0" err="1"/>
              <a:t>Haverhill</a:t>
            </a:r>
            <a:endParaRPr lang="de-DE" sz="1800" b="1" dirty="0"/>
          </a:p>
          <a:p>
            <a:pPr marL="0" indent="0">
              <a:buNone/>
            </a:pPr>
            <a:r>
              <a:rPr lang="en-US" sz="1800" dirty="0" smtClean="0"/>
              <a:t>Capacity </a:t>
            </a:r>
            <a:r>
              <a:rPr lang="en-US" sz="1800" dirty="0"/>
              <a:t>- 1.5 MW </a:t>
            </a:r>
            <a:r>
              <a:rPr lang="en-US" sz="1800" dirty="0" smtClean="0"/>
              <a:t>AC</a:t>
            </a:r>
          </a:p>
          <a:p>
            <a:pPr marL="0" indent="0">
              <a:buNone/>
            </a:pPr>
            <a:r>
              <a:rPr lang="en-US" sz="1800" dirty="0" smtClean="0"/>
              <a:t>Annual </a:t>
            </a:r>
            <a:r>
              <a:rPr lang="en-US" sz="1800" dirty="0"/>
              <a:t>projected savings to the town/</a:t>
            </a:r>
            <a:r>
              <a:rPr lang="en-US" sz="1800" dirty="0" err="1"/>
              <a:t>offtaker</a:t>
            </a:r>
            <a:r>
              <a:rPr lang="en-US" sz="1800" dirty="0"/>
              <a:t> </a:t>
            </a:r>
            <a:r>
              <a:rPr lang="en-US" sz="1800" dirty="0" smtClean="0"/>
              <a:t>$</a:t>
            </a:r>
            <a:r>
              <a:rPr lang="en-US" sz="1800" dirty="0"/>
              <a:t>125,000</a:t>
            </a:r>
          </a:p>
          <a:p>
            <a:pPr marL="0" indent="0">
              <a:buNone/>
            </a:pPr>
            <a:r>
              <a:rPr lang="fr-FR" sz="1800" dirty="0" smtClean="0"/>
              <a:t>PILOT </a:t>
            </a:r>
            <a:r>
              <a:rPr lang="fr-FR" sz="1800" dirty="0" err="1"/>
              <a:t>payments</a:t>
            </a:r>
            <a:r>
              <a:rPr lang="fr-FR" sz="1800" dirty="0"/>
              <a:t> - $10,000/MW/</a:t>
            </a:r>
            <a:r>
              <a:rPr lang="fr-FR" sz="1800" dirty="0" err="1"/>
              <a:t>Year</a:t>
            </a:r>
            <a:endParaRPr lang="fr-FR" sz="1800" dirty="0"/>
          </a:p>
          <a:p>
            <a:pPr marL="0" indent="0">
              <a:buNone/>
            </a:pPr>
            <a:endParaRPr lang="en-US" sz="1800" dirty="0"/>
          </a:p>
          <a:p>
            <a:pPr marL="0" indent="0">
              <a:buNone/>
            </a:pPr>
            <a:r>
              <a:rPr lang="de-DE" sz="1800" b="1" dirty="0" err="1"/>
              <a:t>Hardwick</a:t>
            </a:r>
            <a:endParaRPr lang="de-DE" sz="1800" b="1" dirty="0"/>
          </a:p>
          <a:p>
            <a:pPr marL="0" indent="0">
              <a:buNone/>
            </a:pPr>
            <a:r>
              <a:rPr lang="en-US" sz="1800" dirty="0" smtClean="0"/>
              <a:t>Capacity </a:t>
            </a:r>
            <a:r>
              <a:rPr lang="en-US" sz="1800" dirty="0"/>
              <a:t>- 3 MW </a:t>
            </a:r>
            <a:r>
              <a:rPr lang="en-US" sz="1800" dirty="0" smtClean="0"/>
              <a:t>AC</a:t>
            </a:r>
          </a:p>
          <a:p>
            <a:pPr marL="0" indent="0">
              <a:buNone/>
            </a:pPr>
            <a:r>
              <a:rPr lang="en-US" sz="1800" dirty="0" smtClean="0"/>
              <a:t>Annual </a:t>
            </a:r>
            <a:r>
              <a:rPr lang="en-US" sz="1800" dirty="0"/>
              <a:t>projected savings to the town/</a:t>
            </a:r>
            <a:r>
              <a:rPr lang="en-US" sz="1800" dirty="0" err="1"/>
              <a:t>offtaker</a:t>
            </a:r>
            <a:r>
              <a:rPr lang="en-US" sz="1800" dirty="0"/>
              <a:t> </a:t>
            </a:r>
            <a:r>
              <a:rPr lang="en-US" sz="1800" dirty="0" smtClean="0"/>
              <a:t>$</a:t>
            </a:r>
            <a:r>
              <a:rPr lang="en-US" sz="1800" dirty="0"/>
              <a:t>230,000</a:t>
            </a:r>
          </a:p>
          <a:p>
            <a:pPr marL="0" indent="0">
              <a:buNone/>
            </a:pPr>
            <a:r>
              <a:rPr lang="fr-FR" sz="1800" dirty="0" smtClean="0"/>
              <a:t>PILOT </a:t>
            </a:r>
            <a:r>
              <a:rPr lang="fr-FR" sz="1800" dirty="0" err="1"/>
              <a:t>payments</a:t>
            </a:r>
            <a:r>
              <a:rPr lang="fr-FR" sz="1800" dirty="0"/>
              <a:t> - $8,000/MW/</a:t>
            </a:r>
            <a:r>
              <a:rPr lang="fr-FR" sz="1800" dirty="0" err="1"/>
              <a:t>Year</a:t>
            </a:r>
            <a:endParaRPr lang="fr-FR" sz="1800" dirty="0"/>
          </a:p>
          <a:p>
            <a:endParaRPr lang="en-US" sz="1200" dirty="0"/>
          </a:p>
        </p:txBody>
      </p:sp>
      <p:sp>
        <p:nvSpPr>
          <p:cNvPr id="10" name="Content Placeholder 9"/>
          <p:cNvSpPr>
            <a:spLocks noGrp="1"/>
          </p:cNvSpPr>
          <p:nvPr>
            <p:ph sz="half" idx="2"/>
          </p:nvPr>
        </p:nvSpPr>
        <p:spPr/>
        <p:txBody>
          <a:bodyPr/>
          <a:lstStyle/>
          <a:p>
            <a:pPr marL="0" indent="0">
              <a:buNone/>
            </a:pPr>
            <a:r>
              <a:rPr lang="en-US" sz="1800" b="1" dirty="0"/>
              <a:t>North Adams</a:t>
            </a:r>
          </a:p>
          <a:p>
            <a:pPr marL="57150" indent="0">
              <a:buNone/>
            </a:pPr>
            <a:r>
              <a:rPr lang="en-US" sz="1800" dirty="0"/>
              <a:t>Landfill </a:t>
            </a:r>
          </a:p>
          <a:p>
            <a:pPr marL="57150" indent="0">
              <a:buNone/>
            </a:pPr>
            <a:r>
              <a:rPr lang="en-US" sz="1800" dirty="0"/>
              <a:t>Conceptualized in 2012</a:t>
            </a:r>
          </a:p>
          <a:p>
            <a:pPr marL="57150" indent="0">
              <a:buNone/>
            </a:pPr>
            <a:r>
              <a:rPr lang="en-US" sz="1800" dirty="0"/>
              <a:t>Missed SREC </a:t>
            </a:r>
            <a:r>
              <a:rPr lang="en-US" sz="1800" dirty="0" smtClean="0"/>
              <a:t>1,Waiting </a:t>
            </a:r>
            <a:r>
              <a:rPr lang="en-US" sz="1800" dirty="0"/>
              <a:t>for SREC 2</a:t>
            </a:r>
          </a:p>
          <a:p>
            <a:pPr marL="57150" indent="0">
              <a:buNone/>
            </a:pPr>
            <a:r>
              <a:rPr lang="en-US" sz="1800" dirty="0" err="1" smtClean="0"/>
              <a:t>Est</a:t>
            </a:r>
            <a:r>
              <a:rPr lang="en-US" sz="1800" dirty="0" smtClean="0"/>
              <a:t> savings $250k/Year</a:t>
            </a:r>
          </a:p>
          <a:p>
            <a:pPr marL="0" indent="0">
              <a:buNone/>
            </a:pPr>
            <a:r>
              <a:rPr lang="en-US" sz="1800" b="1" dirty="0" smtClean="0"/>
              <a:t>Webster</a:t>
            </a:r>
            <a:endParaRPr lang="en-US" sz="1800" b="1" dirty="0"/>
          </a:p>
          <a:p>
            <a:pPr marL="0" indent="0">
              <a:buNone/>
            </a:pPr>
            <a:r>
              <a:rPr lang="en-US" sz="1800" dirty="0"/>
              <a:t> </a:t>
            </a:r>
            <a:r>
              <a:rPr lang="en-US" sz="1800" dirty="0" smtClean="0"/>
              <a:t>Capacity </a:t>
            </a:r>
            <a:r>
              <a:rPr lang="en-US" sz="1800" dirty="0"/>
              <a:t>- 1.5 MW AC</a:t>
            </a:r>
          </a:p>
          <a:p>
            <a:pPr marL="0" indent="0">
              <a:buNone/>
            </a:pPr>
            <a:r>
              <a:rPr lang="en-US" sz="1800" dirty="0"/>
              <a:t> Annual projected savings to the town/</a:t>
            </a:r>
            <a:r>
              <a:rPr lang="en-US" sz="1800" dirty="0" err="1"/>
              <a:t>offtaker</a:t>
            </a:r>
            <a:r>
              <a:rPr lang="en-US" sz="1800" dirty="0"/>
              <a:t> </a:t>
            </a:r>
            <a:r>
              <a:rPr lang="en-US" sz="1800" dirty="0" smtClean="0"/>
              <a:t>$</a:t>
            </a:r>
            <a:r>
              <a:rPr lang="en-US" sz="1800" dirty="0"/>
              <a:t>100,000</a:t>
            </a:r>
          </a:p>
          <a:p>
            <a:pPr marL="0" indent="0">
              <a:buNone/>
            </a:pPr>
            <a:r>
              <a:rPr lang="fr-FR" sz="1800" dirty="0"/>
              <a:t> PILOT </a:t>
            </a:r>
            <a:r>
              <a:rPr lang="fr-FR" sz="1800" dirty="0" err="1"/>
              <a:t>payments</a:t>
            </a:r>
            <a:r>
              <a:rPr lang="fr-FR" sz="1800" dirty="0"/>
              <a:t> - N/A</a:t>
            </a:r>
          </a:p>
          <a:p>
            <a:pPr marL="0" indent="0">
              <a:buNone/>
            </a:pPr>
            <a:r>
              <a:rPr lang="en-US" sz="1800" dirty="0" smtClean="0"/>
              <a:t>Other </a:t>
            </a:r>
            <a:r>
              <a:rPr lang="en-US" sz="1800" dirty="0"/>
              <a:t>salient features - Closed </a:t>
            </a:r>
            <a:r>
              <a:rPr lang="en-US" sz="1800" dirty="0" smtClean="0"/>
              <a:t>Landfill</a:t>
            </a:r>
          </a:p>
          <a:p>
            <a:pPr marL="0" indent="0">
              <a:buNone/>
            </a:pPr>
            <a:r>
              <a:rPr lang="en-US" sz="1800" b="1" dirty="0"/>
              <a:t>Western MA </a:t>
            </a:r>
            <a:endParaRPr lang="en-US" sz="1800" b="1" dirty="0" smtClean="0"/>
          </a:p>
          <a:p>
            <a:pPr marL="0" indent="0">
              <a:buNone/>
            </a:pPr>
            <a:r>
              <a:rPr lang="en-US" sz="1800" dirty="0" smtClean="0"/>
              <a:t>Scaled down by </a:t>
            </a:r>
            <a:r>
              <a:rPr lang="en-US" sz="1800" dirty="0"/>
              <a:t>40% </a:t>
            </a:r>
            <a:endParaRPr lang="en-US" sz="1800" dirty="0" smtClean="0"/>
          </a:p>
          <a:p>
            <a:pPr marL="0" indent="0">
              <a:buNone/>
            </a:pPr>
            <a:r>
              <a:rPr lang="en-US" sz="1800" dirty="0"/>
              <a:t>D</a:t>
            </a:r>
            <a:r>
              <a:rPr lang="en-US" sz="1800" dirty="0" smtClean="0"/>
              <a:t>ecrease </a:t>
            </a:r>
            <a:r>
              <a:rPr lang="en-US" sz="1800" dirty="0"/>
              <a:t>of $1.8 million in estimated savings </a:t>
            </a:r>
            <a:endParaRPr lang="en-US" sz="1800" dirty="0" smtClean="0"/>
          </a:p>
          <a:p>
            <a:pPr marL="0" indent="0">
              <a:buNone/>
            </a:pPr>
            <a:r>
              <a:rPr lang="en-US" sz="1800" dirty="0" smtClean="0"/>
              <a:t>$</a:t>
            </a:r>
            <a:r>
              <a:rPr lang="en-US" sz="1800" dirty="0"/>
              <a:t>167,000 less in property tax payments </a:t>
            </a:r>
            <a:r>
              <a:rPr lang="en-US" sz="1800" dirty="0" smtClean="0"/>
              <a:t>over </a:t>
            </a:r>
            <a:r>
              <a:rPr lang="en-US" sz="1800" dirty="0"/>
              <a:t>the course of 20 years </a:t>
            </a:r>
            <a:r>
              <a:rPr lang="en-US" sz="1800" dirty="0" smtClean="0"/>
              <a:t>PPA</a:t>
            </a:r>
          </a:p>
          <a:p>
            <a:pPr marL="0" indent="0">
              <a:buNone/>
            </a:pPr>
            <a:endParaRPr lang="en-US" sz="1800" dirty="0"/>
          </a:p>
          <a:p>
            <a:pPr marL="57150" indent="0">
              <a:buNone/>
            </a:pPr>
            <a:r>
              <a:rPr lang="en-US" sz="1800" dirty="0" smtClean="0"/>
              <a:t> </a:t>
            </a:r>
            <a:endParaRPr lang="en-US" sz="1800" dirty="0"/>
          </a:p>
          <a:p>
            <a:endParaRPr lang="en-US" dirty="0"/>
          </a:p>
        </p:txBody>
      </p:sp>
      <p:sp>
        <p:nvSpPr>
          <p:cNvPr id="5" name="Date Placeholder 4"/>
          <p:cNvSpPr>
            <a:spLocks noGrp="1"/>
          </p:cNvSpPr>
          <p:nvPr>
            <p:ph type="dt" sz="half" idx="10"/>
          </p:nvPr>
        </p:nvSpPr>
        <p:spPr/>
        <p:txBody>
          <a:bodyPr/>
          <a:lstStyle/>
          <a:p>
            <a:pPr>
              <a:defRPr/>
            </a:pPr>
            <a:fld id="{BECBEC60-C796-4D7C-BBEE-841A4798F973}" type="datetime4">
              <a:rPr lang="en-US" smtClean="0"/>
              <a:pPr>
                <a:defRPr/>
              </a:pPr>
              <a:t>December 12, 2013</a:t>
            </a:fld>
            <a:endParaRPr lang="en-US" dirty="0"/>
          </a:p>
        </p:txBody>
      </p:sp>
      <p:sp>
        <p:nvSpPr>
          <p:cNvPr id="6" name="Footer Placeholder 5"/>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7" name="Slide Number Placeholder 6"/>
          <p:cNvSpPr>
            <a:spLocks noGrp="1"/>
          </p:cNvSpPr>
          <p:nvPr>
            <p:ph type="sldNum" sz="quarter" idx="12"/>
          </p:nvPr>
        </p:nvSpPr>
        <p:spPr/>
        <p:txBody>
          <a:bodyPr/>
          <a:lstStyle/>
          <a:p>
            <a:pPr>
              <a:defRPr/>
            </a:pPr>
            <a:fld id="{046FDE9C-082E-487B-9F2C-7977E5A38F30}" type="slidenum">
              <a:rPr lang="en-US" smtClean="0"/>
              <a:pPr>
                <a:defRPr/>
              </a:pPr>
              <a:t>8</a:t>
            </a:fld>
            <a:endParaRPr lang="en-US" dirty="0"/>
          </a:p>
        </p:txBody>
      </p:sp>
    </p:spTree>
    <p:extLst>
      <p:ext uri="{BB962C8B-B14F-4D97-AF65-F5344CB8AC3E}">
        <p14:creationId xmlns:p14="http://schemas.microsoft.com/office/powerpoint/2010/main" val="3925979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Net Energy Metering is a tiny fraction of retail sales, </a:t>
            </a:r>
            <a:r>
              <a:rPr lang="en-US" sz="2900" dirty="0" smtClean="0"/>
              <a:t/>
            </a:r>
            <a:br>
              <a:rPr lang="en-US" sz="2900" dirty="0" smtClean="0"/>
            </a:br>
            <a:r>
              <a:rPr lang="en-US" sz="2900" dirty="0" smtClean="0"/>
              <a:t>even </a:t>
            </a:r>
            <a:r>
              <a:rPr lang="en-US" sz="2900" dirty="0"/>
              <a:t>in top 5 solar </a:t>
            </a:r>
            <a:r>
              <a:rPr lang="en-US" sz="2900" dirty="0" smtClean="0"/>
              <a:t>states (Q2 2013)</a:t>
            </a:r>
            <a:endParaRPr lang="en-US" sz="2900" dirty="0"/>
          </a:p>
        </p:txBody>
      </p:sp>
      <p:sp>
        <p:nvSpPr>
          <p:cNvPr id="4" name="Date Placeholder 3"/>
          <p:cNvSpPr>
            <a:spLocks noGrp="1"/>
          </p:cNvSpPr>
          <p:nvPr>
            <p:ph type="dt" sz="half" idx="10"/>
          </p:nvPr>
        </p:nvSpPr>
        <p:spPr/>
        <p:txBody>
          <a:bodyPr/>
          <a:lstStyle/>
          <a:p>
            <a:pPr>
              <a:defRPr/>
            </a:pPr>
            <a:fld id="{7A3BB43E-2A93-4B2D-ADE8-4E3CD8E48B7A}" type="datetime4">
              <a:rPr lang="en-US" smtClean="0"/>
              <a:pPr>
                <a:defRPr/>
              </a:pPr>
              <a:t>December 12, 2013</a:t>
            </a:fld>
            <a:endParaRPr lang="en-US" dirty="0"/>
          </a:p>
        </p:txBody>
      </p:sp>
      <p:sp>
        <p:nvSpPr>
          <p:cNvPr id="5" name="Footer Placeholder 4"/>
          <p:cNvSpPr>
            <a:spLocks noGrp="1"/>
          </p:cNvSpPr>
          <p:nvPr>
            <p:ph type="ftr" sz="quarter" idx="11"/>
          </p:nvPr>
        </p:nvSpPr>
        <p:spPr/>
        <p:txBody>
          <a:bodyPr/>
          <a:lstStyle/>
          <a:p>
            <a:pPr>
              <a:defRPr/>
            </a:pPr>
            <a:r>
              <a:rPr lang="en-US" smtClean="0"/>
              <a:t>© 2013 Solar Energy Industries Association</a:t>
            </a:r>
            <a:r>
              <a:rPr lang="en-US" baseline="30000" smtClean="0"/>
              <a:t>®</a:t>
            </a:r>
            <a:endParaRPr lang="en-US" baseline="30000" dirty="0"/>
          </a:p>
        </p:txBody>
      </p:sp>
      <p:sp>
        <p:nvSpPr>
          <p:cNvPr id="6" name="Slide Number Placeholder 5"/>
          <p:cNvSpPr>
            <a:spLocks noGrp="1"/>
          </p:cNvSpPr>
          <p:nvPr>
            <p:ph type="sldNum" sz="quarter" idx="12"/>
          </p:nvPr>
        </p:nvSpPr>
        <p:spPr/>
        <p:txBody>
          <a:bodyPr/>
          <a:lstStyle/>
          <a:p>
            <a:pPr>
              <a:defRPr/>
            </a:pPr>
            <a:fld id="{7853DAC0-D6F5-4958-8BB7-E268057EB94C}" type="slidenum">
              <a:rPr lang="en-US" smtClean="0"/>
              <a:pPr>
                <a:defRPr/>
              </a:pPr>
              <a:t>9</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513946848"/>
              </p:ext>
            </p:extLst>
          </p:nvPr>
        </p:nvGraphicFramePr>
        <p:xfrm>
          <a:off x="3124200" y="3886200"/>
          <a:ext cx="2468880" cy="2459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479870282"/>
              </p:ext>
            </p:extLst>
          </p:nvPr>
        </p:nvGraphicFramePr>
        <p:xfrm>
          <a:off x="3124200" y="1143000"/>
          <a:ext cx="2468880" cy="2459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490603960"/>
              </p:ext>
            </p:extLst>
          </p:nvPr>
        </p:nvGraphicFramePr>
        <p:xfrm>
          <a:off x="381000" y="1143000"/>
          <a:ext cx="2468880" cy="2459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2241846382"/>
              </p:ext>
            </p:extLst>
          </p:nvPr>
        </p:nvGraphicFramePr>
        <p:xfrm>
          <a:off x="6019800" y="1143000"/>
          <a:ext cx="2468880" cy="24597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a:graphicFrameLocks/>
          </p:cNvGraphicFramePr>
          <p:nvPr>
            <p:extLst>
              <p:ext uri="{D42A27DB-BD31-4B8C-83A1-F6EECF244321}">
                <p14:modId xmlns:p14="http://schemas.microsoft.com/office/powerpoint/2010/main" val="534922503"/>
              </p:ext>
            </p:extLst>
          </p:nvPr>
        </p:nvGraphicFramePr>
        <p:xfrm>
          <a:off x="381000" y="3886200"/>
          <a:ext cx="2468880" cy="2459736"/>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Box 12"/>
          <p:cNvSpPr txBox="1"/>
          <p:nvPr/>
        </p:nvSpPr>
        <p:spPr>
          <a:xfrm>
            <a:off x="5486400" y="5105400"/>
            <a:ext cx="3352800" cy="1077218"/>
          </a:xfrm>
          <a:prstGeom prst="rect">
            <a:avLst/>
          </a:prstGeom>
          <a:noFill/>
        </p:spPr>
        <p:txBody>
          <a:bodyPr wrap="square" rtlCol="0">
            <a:spAutoFit/>
          </a:bodyPr>
          <a:lstStyle/>
          <a:p>
            <a:r>
              <a:rPr lang="en-US" sz="1400" dirty="0" smtClean="0"/>
              <a:t>Note: </a:t>
            </a:r>
            <a:r>
              <a:rPr lang="en-US" sz="1400" dirty="0" err="1" smtClean="0"/>
              <a:t>Resi</a:t>
            </a:r>
            <a:r>
              <a:rPr lang="en-US" sz="1400" dirty="0" smtClean="0"/>
              <a:t> and non-</a:t>
            </a:r>
            <a:r>
              <a:rPr lang="en-US" sz="1400" dirty="0" err="1" smtClean="0"/>
              <a:t>resi</a:t>
            </a:r>
            <a:r>
              <a:rPr lang="en-US" sz="1400" dirty="0" smtClean="0"/>
              <a:t> includes both onsite consumption and exported energy.</a:t>
            </a:r>
          </a:p>
          <a:p>
            <a:endParaRPr lang="en-US" sz="1200" dirty="0"/>
          </a:p>
          <a:p>
            <a:r>
              <a:rPr lang="en-US" sz="1200" dirty="0" smtClean="0"/>
              <a:t>Data from: 2011 EIA retail sales; Q2 13 Solar Market Insight Report solar deployment data.</a:t>
            </a:r>
            <a:endParaRPr lang="en-US" sz="1200" dirty="0"/>
          </a:p>
        </p:txBody>
      </p:sp>
      <p:graphicFrame>
        <p:nvGraphicFramePr>
          <p:cNvPr id="14" name="Chart 13"/>
          <p:cNvGraphicFramePr>
            <a:graphicFrameLocks/>
          </p:cNvGraphicFramePr>
          <p:nvPr>
            <p:extLst>
              <p:ext uri="{D42A27DB-BD31-4B8C-83A1-F6EECF244321}">
                <p14:modId xmlns:p14="http://schemas.microsoft.com/office/powerpoint/2010/main" val="3251397493"/>
              </p:ext>
            </p:extLst>
          </p:nvPr>
        </p:nvGraphicFramePr>
        <p:xfrm>
          <a:off x="5410200" y="3657600"/>
          <a:ext cx="4191000" cy="350731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21670379"/>
      </p:ext>
    </p:extLst>
  </p:cSld>
  <p:clrMapOvr>
    <a:masterClrMapping/>
  </p:clrMapOvr>
</p:sld>
</file>

<file path=ppt/theme/theme1.xml><?xml version="1.0" encoding="utf-8"?>
<a:theme xmlns:a="http://schemas.openxmlformats.org/drawingml/2006/main" name="PowerPoint Template 5.2013">
  <a:themeElements>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Times" pitchFamily="1" charset="0"/>
          </a:defRPr>
        </a:defPPr>
      </a:lstStyle>
    </a:lnDef>
  </a:objectDefaults>
  <a:extraClrSchemeLst>
    <a:extraClrScheme>
      <a:clrScheme name="Nextlink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xtlink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xtlink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xtlink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xtlink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xtlink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xtlink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xtlink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xtlink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xtlink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xtlink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xtlink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sCEC Standard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EIA Colors">
    <a:dk1>
      <a:srgbClr val="2B2B2B"/>
    </a:dk1>
    <a:lt1>
      <a:sysClr val="window" lastClr="FFFFFF"/>
    </a:lt1>
    <a:dk2>
      <a:srgbClr val="1F497D"/>
    </a:dk2>
    <a:lt2>
      <a:srgbClr val="EEECE1"/>
    </a:lt2>
    <a:accent1>
      <a:srgbClr val="0078C0"/>
    </a:accent1>
    <a:accent2>
      <a:srgbClr val="F8931F"/>
    </a:accent2>
    <a:accent3>
      <a:srgbClr val="80B452"/>
    </a:accent3>
    <a:accent4>
      <a:srgbClr val="D54215"/>
    </a:accent4>
    <a:accent5>
      <a:srgbClr val="00487B"/>
    </a:accent5>
    <a:accent6>
      <a:srgbClr val="A3D6FB"/>
    </a:accent6>
    <a:hlink>
      <a:srgbClr val="0000FF"/>
    </a:hlink>
    <a:folHlink>
      <a:srgbClr val="800080"/>
    </a:folHlink>
  </a:clrScheme>
  <a:fontScheme name="SEIA Theme Fonts">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PowerPoint Template 5.2013</Template>
  <TotalTime>4188</TotalTime>
  <Words>1103</Words>
  <Application>Microsoft Macintosh PowerPoint</Application>
  <PresentationFormat>On-screen Show (4:3)</PresentationFormat>
  <Paragraphs>174</Paragraphs>
  <Slides>15</Slides>
  <Notes>11</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PowerPoint Template 5.2013</vt:lpstr>
      <vt:lpstr>Custom Design</vt:lpstr>
      <vt:lpstr>4_Theme1</vt:lpstr>
      <vt:lpstr>Restructuring Roundtable December 13, 2013</vt:lpstr>
      <vt:lpstr>AGENDA</vt:lpstr>
      <vt:lpstr>SMI State Rankings</vt:lpstr>
      <vt:lpstr>SMI State Rankings</vt:lpstr>
      <vt:lpstr>Solar Is the Largest Renewable Technology in Massachusetts</vt:lpstr>
      <vt:lpstr>Solar Poll Highlights- Preliminary Results</vt:lpstr>
      <vt:lpstr>NEM Facilitates Customer Installation and Benefits</vt:lpstr>
      <vt:lpstr>Stalled Projects </vt:lpstr>
      <vt:lpstr>Net Energy Metering is a tiny fraction of retail sales,  even in top 5 solar states (Q2 2013)</vt:lpstr>
      <vt:lpstr>DG and central solar as % of retail sales, Massachusetts</vt:lpstr>
      <vt:lpstr>Typical Benefit and Cost Categories of Distributed PV</vt:lpstr>
      <vt:lpstr>Results of the studies vary </vt:lpstr>
      <vt:lpstr>Determining long-term ‘fairness’ of NEM depends on careful analysis of costs and benefits</vt:lpstr>
      <vt:lpstr>Highlights from DOER Studies</vt:lpstr>
      <vt:lpstr>SEIA’s Net Energy Metering Guiding Principles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Solar Market Insight: Q1 2013</dc:title>
  <dc:creator>Will Lent</dc:creator>
  <cp:lastModifiedBy>Carrie Hitt</cp:lastModifiedBy>
  <cp:revision>225</cp:revision>
  <cp:lastPrinted>2013-11-05T17:23:43Z</cp:lastPrinted>
  <dcterms:created xsi:type="dcterms:W3CDTF">2013-06-14T13:52:14Z</dcterms:created>
  <dcterms:modified xsi:type="dcterms:W3CDTF">2013-12-13T04:01:23Z</dcterms:modified>
</cp:coreProperties>
</file>